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37"/>
  </p:notesMasterIdLst>
  <p:handoutMasterIdLst>
    <p:handoutMasterId r:id="rId38"/>
  </p:handoutMasterIdLst>
  <p:sldIdLst>
    <p:sldId id="2076138237" r:id="rId5"/>
    <p:sldId id="2051" r:id="rId6"/>
    <p:sldId id="2147469923" r:id="rId7"/>
    <p:sldId id="2147469920" r:id="rId8"/>
    <p:sldId id="2147469892" r:id="rId9"/>
    <p:sldId id="2147469893" r:id="rId10"/>
    <p:sldId id="2076138243" r:id="rId11"/>
    <p:sldId id="2147469913" r:id="rId12"/>
    <p:sldId id="2147469894" r:id="rId13"/>
    <p:sldId id="2147469895" r:id="rId14"/>
    <p:sldId id="2147469896" r:id="rId15"/>
    <p:sldId id="2147469897" r:id="rId16"/>
    <p:sldId id="2147469901" r:id="rId17"/>
    <p:sldId id="2147469898" r:id="rId18"/>
    <p:sldId id="2147469916" r:id="rId19"/>
    <p:sldId id="2147469899" r:id="rId20"/>
    <p:sldId id="2147469917" r:id="rId21"/>
    <p:sldId id="2147469909" r:id="rId22"/>
    <p:sldId id="2147469902" r:id="rId23"/>
    <p:sldId id="2147469900" r:id="rId24"/>
    <p:sldId id="2147469910" r:id="rId25"/>
    <p:sldId id="2147469903" r:id="rId26"/>
    <p:sldId id="2147469922" r:id="rId27"/>
    <p:sldId id="2147469905" r:id="rId28"/>
    <p:sldId id="2147469906" r:id="rId29"/>
    <p:sldId id="2147469907" r:id="rId30"/>
    <p:sldId id="2147469919" r:id="rId31"/>
    <p:sldId id="2147469911" r:id="rId32"/>
    <p:sldId id="2147469908" r:id="rId33"/>
    <p:sldId id="2147469927" r:id="rId34"/>
    <p:sldId id="2147469925" r:id="rId35"/>
    <p:sldId id="2076138230" r:id="rId3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FastTrack Architecture Insights" id="{38B656EC-D568-4EF7-8842-9FA1AE1192C9}">
          <p14:sldIdLst>
            <p14:sldId id="2076138237"/>
            <p14:sldId id="2051"/>
          </p14:sldIdLst>
        </p14:section>
        <p14:section name="Introduction" id="{82BFF96B-6F92-4676-A990-CF72A7BAECE2}">
          <p14:sldIdLst>
            <p14:sldId id="2147469923"/>
            <p14:sldId id="2147469920"/>
            <p14:sldId id="2147469892"/>
            <p14:sldId id="2147469893"/>
          </p14:sldIdLst>
        </p14:section>
        <p14:section name="Regulation &amp; Compliance" id="{3D2F48CA-BEB3-491E-A067-4FBF3F78FE76}">
          <p14:sldIdLst>
            <p14:sldId id="2076138243"/>
            <p14:sldId id="2147469913"/>
          </p14:sldIdLst>
        </p14:section>
        <p14:section name="Identity Management" id="{92FC2181-1255-4387-93CF-3A19DEB8BCCA}">
          <p14:sldIdLst>
            <p14:sldId id="2147469894"/>
            <p14:sldId id="2147469895"/>
            <p14:sldId id="2147469896"/>
          </p14:sldIdLst>
        </p14:section>
        <p14:section name="Power Platform security" id="{0FDC6F5A-C09D-4DD4-817C-377796F1D6F9}">
          <p14:sldIdLst>
            <p14:sldId id="2147469897"/>
            <p14:sldId id="2147469901"/>
            <p14:sldId id="2147469898"/>
            <p14:sldId id="2147469916"/>
            <p14:sldId id="2147469899"/>
            <p14:sldId id="2147469917"/>
          </p14:sldIdLst>
        </p14:section>
        <p14:section name="Environment security" id="{7C2041AC-6F9A-4B40-B642-7547C5685162}">
          <p14:sldIdLst>
            <p14:sldId id="2147469909"/>
            <p14:sldId id="2147469902"/>
            <p14:sldId id="2147469900"/>
          </p14:sldIdLst>
        </p14:section>
        <p14:section name="Security modelling in Dataverse" id="{87F13A6E-52A9-4D80-A282-72A414A07BF8}">
          <p14:sldIdLst>
            <p14:sldId id="2147469910"/>
            <p14:sldId id="2147469903"/>
            <p14:sldId id="2147469922"/>
            <p14:sldId id="2147469905"/>
            <p14:sldId id="2147469906"/>
            <p14:sldId id="2147469907"/>
            <p14:sldId id="2147469919"/>
          </p14:sldIdLst>
        </p14:section>
        <p14:section name="Impact on reporting" id="{E31CD109-4B34-44D0-A3D5-CB40C8FC0641}">
          <p14:sldIdLst>
            <p14:sldId id="2147469911"/>
            <p14:sldId id="2147469908"/>
          </p14:sldIdLst>
        </p14:section>
        <p14:section name="Resources" id="{2B88B0C7-D447-4502-8575-C92B747546B6}">
          <p14:sldIdLst>
            <p14:sldId id="2147469927"/>
            <p14:sldId id="2147469925"/>
          </p14:sldIdLst>
        </p14:section>
        <p14:section name="Thank you" id="{BD578AF3-496E-4792-A998-9396B21A18DB}">
          <p14:sldIdLst>
            <p14:sldId id="207613823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CD3E91A-ABD3-E957-B063-AB4AB7981093}" name="Scott Sewell" initials="SS" userId="S::misewell@microsoft.com::de457e2e-e45e-424a-a509-131ccbd0ed4d" providerId="AD"/>
  <p188:author id="{57E0A2A4-5434-4E7D-8F7E-22FCD266A2B6}" name="Reed Wolfe" initials="RW" userId="S::reedw@microsoft.com::d05f6079-100b-4fbc-abf2-3407048ef9c5" providerId="AD"/>
  <p188:author id="{343F0AC0-6250-4799-C610-A4C895B70171}" name="Henry Jammes" initials="HJ" userId="S::hejammes@microsoft.com::5f22554b-fd15-4676-8c82-dc6122af2a80" providerId="AD"/>
  <p188:author id="{DE2C87CC-1D4F-9DDF-6D48-A85D149C6212}" name="Paul Liew" initials="PL" userId="S::paulliew@microsoft.com::18b4a6fb-f5a5-4a20-95e8-5e09e3e225de"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David Griffith" initials="DG" lastIdx="5" clrIdx="5">
    <p:extLst>
      <p:ext uri="{19B8F6BF-5375-455C-9EA6-DF929625EA0E}">
        <p15:presenceInfo xmlns:p15="http://schemas.microsoft.com/office/powerpoint/2012/main" userId="David Griffit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CB1FF"/>
    <a:srgbClr val="009999"/>
    <a:srgbClr val="0000FF"/>
    <a:srgbClr val="8190FC"/>
    <a:srgbClr val="C47E78"/>
    <a:srgbClr val="323F60"/>
    <a:srgbClr val="D83B01"/>
    <a:srgbClr val="50E6FF"/>
    <a:srgbClr val="EAE4DC"/>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D34528-D043-45A5-B18C-E633DC281FF3}" v="5166" dt="2022-01-04T23:34:10.930"/>
    <p1510:client id="{9D909E17-2663-4F77-AAD8-7B79F5B1AB7E}" v="7756" dt="2022-01-05T14:52:59.026"/>
    <p1510:client id="{D80AF79E-0A77-4D92-AE0C-1CA3D8431DE8}" v="8" dt="2022-01-05T01:03:55.0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presProps" Target="presProps.xml"/><Relationship Id="rId45"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7D63B1-8398-40DB-93B1-8F858ECD3079}" type="doc">
      <dgm:prSet loTypeId="urn:microsoft.com/office/officeart/2005/8/layout/rings+Icon" loCatId="relationship" qsTypeId="urn:microsoft.com/office/officeart/2005/8/quickstyle/simple1" qsCatId="simple" csTypeId="urn:microsoft.com/office/officeart/2005/8/colors/accent1_2" csCatId="accent1" phldr="1"/>
      <dgm:spPr/>
    </dgm:pt>
    <dgm:pt modelId="{B6F2FFCD-CD8C-494A-9510-3744CB616F5D}">
      <dgm:prSet phldrT="[Text]"/>
      <dgm:spPr>
        <a:xfrm>
          <a:off x="467092" y="709927"/>
          <a:ext cx="2317724" cy="2316765"/>
        </a:xfrm>
        <a:prstGeom prst="ellipse">
          <a:avLst/>
        </a:prstGeom>
      </dgm:spPr>
      <dgm:t>
        <a:bodyPr/>
        <a:lstStyle/>
        <a:p>
          <a:pPr>
            <a:buNone/>
          </a:pPr>
          <a:r>
            <a:rPr lang="en-US">
              <a:latin typeface="Segoe UI"/>
              <a:ea typeface="+mn-ea"/>
              <a:cs typeface="+mn-cs"/>
            </a:rPr>
            <a:t>Data &amp; Compliance</a:t>
          </a:r>
        </a:p>
      </dgm:t>
    </dgm:pt>
    <dgm:pt modelId="{7E2984E2-B3F8-4109-A8D8-86DF7BD00363}" type="parTrans" cxnId="{9D602652-2051-4254-BC2D-C2B3C88541F8}">
      <dgm:prSet/>
      <dgm:spPr/>
      <dgm:t>
        <a:bodyPr/>
        <a:lstStyle/>
        <a:p>
          <a:endParaRPr lang="en-US">
            <a:solidFill>
              <a:schemeClr val="tx1"/>
            </a:solidFill>
          </a:endParaRPr>
        </a:p>
      </dgm:t>
    </dgm:pt>
    <dgm:pt modelId="{EDFD6F98-529E-405D-BEC2-3EC72C45E18C}" type="sibTrans" cxnId="{9D602652-2051-4254-BC2D-C2B3C88541F8}">
      <dgm:prSet/>
      <dgm:spPr/>
      <dgm:t>
        <a:bodyPr/>
        <a:lstStyle/>
        <a:p>
          <a:endParaRPr lang="en-US">
            <a:solidFill>
              <a:schemeClr val="tx1"/>
            </a:solidFill>
          </a:endParaRPr>
        </a:p>
      </dgm:t>
    </dgm:pt>
    <dgm:pt modelId="{158F7554-241A-4A8C-BE33-1FB0FD0C4D37}">
      <dgm:prSet phldrT="[Text]"/>
      <dgm:spPr>
        <a:xfrm>
          <a:off x="2553417" y="37137"/>
          <a:ext cx="2282636" cy="2234644"/>
        </a:xfrm>
        <a:prstGeom prst="ellipse">
          <a:avLst/>
        </a:prstGeom>
      </dgm:spPr>
      <dgm:t>
        <a:bodyPr/>
        <a:lstStyle/>
        <a:p>
          <a:pPr>
            <a:buNone/>
          </a:pPr>
          <a:r>
            <a:rPr lang="en-US">
              <a:latin typeface="Segoe UI"/>
              <a:ea typeface="+mn-ea"/>
              <a:cs typeface="+mn-cs"/>
            </a:rPr>
            <a:t>Security Requirements</a:t>
          </a:r>
        </a:p>
      </dgm:t>
    </dgm:pt>
    <dgm:pt modelId="{80A6299A-95E3-48A1-8027-0D3F269BC64A}" type="parTrans" cxnId="{B6DFFC9E-324C-4665-922D-357947569C85}">
      <dgm:prSet/>
      <dgm:spPr/>
      <dgm:t>
        <a:bodyPr/>
        <a:lstStyle/>
        <a:p>
          <a:endParaRPr lang="en-US">
            <a:solidFill>
              <a:schemeClr val="tx1"/>
            </a:solidFill>
          </a:endParaRPr>
        </a:p>
      </dgm:t>
    </dgm:pt>
    <dgm:pt modelId="{D7516C41-D951-4F73-9A6A-AC9DB5857ABF}" type="sibTrans" cxnId="{B6DFFC9E-324C-4665-922D-357947569C85}">
      <dgm:prSet/>
      <dgm:spPr/>
      <dgm:t>
        <a:bodyPr/>
        <a:lstStyle/>
        <a:p>
          <a:endParaRPr lang="en-US">
            <a:solidFill>
              <a:schemeClr val="tx1"/>
            </a:solidFill>
          </a:endParaRPr>
        </a:p>
      </dgm:t>
    </dgm:pt>
    <dgm:pt modelId="{51B34181-ADDC-4085-AFEF-CD5E4F4AC214}">
      <dgm:prSet phldrT="[Text]"/>
      <dgm:spPr>
        <a:xfrm>
          <a:off x="3238501" y="2154615"/>
          <a:ext cx="1943088" cy="1868365"/>
        </a:xfrm>
        <a:prstGeom prst="ellipse">
          <a:avLst/>
        </a:prstGeom>
      </dgm:spPr>
      <dgm:t>
        <a:bodyPr/>
        <a:lstStyle/>
        <a:p>
          <a:pPr>
            <a:buNone/>
          </a:pPr>
          <a:r>
            <a:rPr lang="en-US">
              <a:latin typeface="Segoe UI"/>
              <a:ea typeface="+mn-ea"/>
              <a:cs typeface="+mn-cs"/>
            </a:rPr>
            <a:t>Autonomous Business Units</a:t>
          </a:r>
        </a:p>
      </dgm:t>
    </dgm:pt>
    <dgm:pt modelId="{F807D27E-105D-4752-B8C7-3D5FD42B59EB}" type="parTrans" cxnId="{0108B0A2-B89E-4E4A-97D3-04A1258ECDD2}">
      <dgm:prSet/>
      <dgm:spPr/>
      <dgm:t>
        <a:bodyPr/>
        <a:lstStyle/>
        <a:p>
          <a:endParaRPr lang="en-US">
            <a:solidFill>
              <a:schemeClr val="tx1"/>
            </a:solidFill>
          </a:endParaRPr>
        </a:p>
      </dgm:t>
    </dgm:pt>
    <dgm:pt modelId="{D6A4EED4-D81F-4ED0-8EDB-E19C812D049E}" type="sibTrans" cxnId="{0108B0A2-B89E-4E4A-97D3-04A1258ECDD2}">
      <dgm:prSet/>
      <dgm:spPr/>
      <dgm:t>
        <a:bodyPr/>
        <a:lstStyle/>
        <a:p>
          <a:endParaRPr lang="en-US">
            <a:solidFill>
              <a:schemeClr val="tx1"/>
            </a:solidFill>
          </a:endParaRPr>
        </a:p>
      </dgm:t>
    </dgm:pt>
    <dgm:pt modelId="{7BD326F3-AABD-44C2-8DBC-7927D9891CE5}">
      <dgm:prSet phldrT="[Text]"/>
      <dgm:spPr>
        <a:xfrm>
          <a:off x="1422801" y="2623774"/>
          <a:ext cx="2092570" cy="2092565"/>
        </a:xfrm>
        <a:prstGeom prst="ellipse">
          <a:avLst/>
        </a:prstGeom>
      </dgm:spPr>
      <dgm:t>
        <a:bodyPr/>
        <a:lstStyle/>
        <a:p>
          <a:pPr>
            <a:buNone/>
          </a:pPr>
          <a:r>
            <a:rPr lang="en-US">
              <a:latin typeface="Segoe UI"/>
              <a:ea typeface="+mn-ea"/>
              <a:cs typeface="+mn-cs"/>
            </a:rPr>
            <a:t>Geographically Dispersed</a:t>
          </a:r>
        </a:p>
      </dgm:t>
    </dgm:pt>
    <dgm:pt modelId="{E3C0FD41-8C96-4CB7-AF25-483FE9AD3867}" type="parTrans" cxnId="{20E0D67B-FBE4-415D-A659-165359389752}">
      <dgm:prSet/>
      <dgm:spPr/>
      <dgm:t>
        <a:bodyPr/>
        <a:lstStyle/>
        <a:p>
          <a:endParaRPr lang="en-US">
            <a:solidFill>
              <a:schemeClr val="tx1"/>
            </a:solidFill>
          </a:endParaRPr>
        </a:p>
      </dgm:t>
    </dgm:pt>
    <dgm:pt modelId="{97C6BA79-CB57-4C0C-AAD9-91776E8DE0BA}" type="sibTrans" cxnId="{20E0D67B-FBE4-415D-A659-165359389752}">
      <dgm:prSet/>
      <dgm:spPr/>
      <dgm:t>
        <a:bodyPr/>
        <a:lstStyle/>
        <a:p>
          <a:endParaRPr lang="en-US">
            <a:solidFill>
              <a:schemeClr val="tx1"/>
            </a:solidFill>
          </a:endParaRPr>
        </a:p>
      </dgm:t>
    </dgm:pt>
    <dgm:pt modelId="{10DA329A-2627-4A54-9D02-53CB7D9C5FBA}">
      <dgm:prSet phldrT="[Text]"/>
      <dgm:spPr>
        <a:xfrm>
          <a:off x="4546337" y="971320"/>
          <a:ext cx="1868369" cy="1868365"/>
        </a:xfrm>
        <a:prstGeom prst="ellipse">
          <a:avLst/>
        </a:prstGeom>
      </dgm:spPr>
      <dgm:t>
        <a:bodyPr/>
        <a:lstStyle/>
        <a:p>
          <a:pPr>
            <a:buNone/>
          </a:pPr>
          <a:r>
            <a:rPr lang="en-US">
              <a:latin typeface="Segoe UI"/>
              <a:ea typeface="+mn-ea"/>
              <a:cs typeface="+mn-cs"/>
            </a:rPr>
            <a:t>Latency</a:t>
          </a:r>
        </a:p>
      </dgm:t>
    </dgm:pt>
    <dgm:pt modelId="{30DC244C-C5D9-406B-A5F3-99AB2D101B9D}" type="parTrans" cxnId="{1FAF6C9C-E4A1-484E-A2BB-ADA33FFF2653}">
      <dgm:prSet/>
      <dgm:spPr/>
      <dgm:t>
        <a:bodyPr/>
        <a:lstStyle/>
        <a:p>
          <a:endParaRPr lang="en-US">
            <a:solidFill>
              <a:schemeClr val="tx1"/>
            </a:solidFill>
          </a:endParaRPr>
        </a:p>
      </dgm:t>
    </dgm:pt>
    <dgm:pt modelId="{AE5E2ED9-E370-4D16-B445-75230CC4E371}" type="sibTrans" cxnId="{1FAF6C9C-E4A1-484E-A2BB-ADA33FFF2653}">
      <dgm:prSet/>
      <dgm:spPr/>
      <dgm:t>
        <a:bodyPr/>
        <a:lstStyle/>
        <a:p>
          <a:endParaRPr lang="en-US">
            <a:solidFill>
              <a:schemeClr val="tx1"/>
            </a:solidFill>
          </a:endParaRPr>
        </a:p>
      </dgm:t>
    </dgm:pt>
    <dgm:pt modelId="{C341EE10-A380-423D-9530-B0500C1D831D}" type="pres">
      <dgm:prSet presAssocID="{287D63B1-8398-40DB-93B1-8F858ECD3079}" presName="Name0" presStyleCnt="0">
        <dgm:presLayoutVars>
          <dgm:chMax val="7"/>
          <dgm:dir/>
          <dgm:resizeHandles val="exact"/>
        </dgm:presLayoutVars>
      </dgm:prSet>
      <dgm:spPr/>
    </dgm:pt>
    <dgm:pt modelId="{4E0ABD94-2DFA-4857-AAE0-B347F7A904DA}" type="pres">
      <dgm:prSet presAssocID="{287D63B1-8398-40DB-93B1-8F858ECD3079}" presName="ellipse1" presStyleLbl="vennNode1" presStyleIdx="0" presStyleCnt="5" custScaleX="104566" custScaleY="104523" custLinFactNeighborX="18288" custLinFactNeighborY="8718">
        <dgm:presLayoutVars>
          <dgm:bulletEnabled val="1"/>
        </dgm:presLayoutVars>
      </dgm:prSet>
      <dgm:spPr/>
    </dgm:pt>
    <dgm:pt modelId="{D12E9888-E2DB-4F00-9DB2-992D8B228BFB}" type="pres">
      <dgm:prSet presAssocID="{287D63B1-8398-40DB-93B1-8F858ECD3079}" presName="ellipse2" presStyleLbl="vennNode1" presStyleIdx="1" presStyleCnt="5" custScaleX="94408" custScaleY="94408" custLinFactNeighborX="4905" custLinFactNeighborY="31416">
        <dgm:presLayoutVars>
          <dgm:bulletEnabled val="1"/>
        </dgm:presLayoutVars>
      </dgm:prSet>
      <dgm:spPr/>
    </dgm:pt>
    <dgm:pt modelId="{395F65ED-FD32-43B5-A841-29383D25C026}" type="pres">
      <dgm:prSet presAssocID="{287D63B1-8398-40DB-93B1-8F858ECD3079}" presName="ellipse3" presStyleLbl="vennNode1" presStyleIdx="2" presStyleCnt="5" custScaleX="102983" custScaleY="100818" custLinFactNeighborX="8749" custLinFactNeighborY="-23488">
        <dgm:presLayoutVars>
          <dgm:bulletEnabled val="1"/>
        </dgm:presLayoutVars>
      </dgm:prSet>
      <dgm:spPr/>
    </dgm:pt>
    <dgm:pt modelId="{EC37FE6F-0C0B-4FD8-9B6C-7E92BEF03B7E}" type="pres">
      <dgm:prSet presAssocID="{287D63B1-8398-40DB-93B1-8F858ECD3079}" presName="ellipse4" presStyleLbl="vennNode1" presStyleIdx="3" presStyleCnt="5" custScaleX="87664" custScaleY="84293" custLinFactNeighborX="-19424" custLinFactNeighborY="-2913">
        <dgm:presLayoutVars>
          <dgm:bulletEnabled val="1"/>
        </dgm:presLayoutVars>
      </dgm:prSet>
      <dgm:spPr/>
    </dgm:pt>
    <dgm:pt modelId="{B2ACAC6F-9144-47E9-8EE3-83DB4F1C3B2A}" type="pres">
      <dgm:prSet presAssocID="{287D63B1-8398-40DB-93B1-8F858ECD3079}" presName="ellipse5" presStyleLbl="vennNode1" presStyleIdx="4" presStyleCnt="5" custScaleX="84293" custScaleY="84293" custLinFactNeighborX="-13527" custLinFactNeighborY="10396">
        <dgm:presLayoutVars>
          <dgm:bulletEnabled val="1"/>
        </dgm:presLayoutVars>
      </dgm:prSet>
      <dgm:spPr/>
    </dgm:pt>
  </dgm:ptLst>
  <dgm:cxnLst>
    <dgm:cxn modelId="{21EB0208-8CB5-4774-9D10-2E8E8CD466B8}" type="presOf" srcId="{51B34181-ADDC-4085-AFEF-CD5E4F4AC214}" destId="{EC37FE6F-0C0B-4FD8-9B6C-7E92BEF03B7E}" srcOrd="0" destOrd="0" presId="urn:microsoft.com/office/officeart/2005/8/layout/rings+Icon"/>
    <dgm:cxn modelId="{37EA5729-F580-4B08-94BB-7672F7FAF816}" type="presOf" srcId="{7BD326F3-AABD-44C2-8DBC-7927D9891CE5}" destId="{D12E9888-E2DB-4F00-9DB2-992D8B228BFB}" srcOrd="0" destOrd="0" presId="urn:microsoft.com/office/officeart/2005/8/layout/rings+Icon"/>
    <dgm:cxn modelId="{9D602652-2051-4254-BC2D-C2B3C88541F8}" srcId="{287D63B1-8398-40DB-93B1-8F858ECD3079}" destId="{B6F2FFCD-CD8C-494A-9510-3744CB616F5D}" srcOrd="0" destOrd="0" parTransId="{7E2984E2-B3F8-4109-A8D8-86DF7BD00363}" sibTransId="{EDFD6F98-529E-405D-BEC2-3EC72C45E18C}"/>
    <dgm:cxn modelId="{4A0BFC52-B41E-4E70-8853-BB9B9CFF9959}" type="presOf" srcId="{B6F2FFCD-CD8C-494A-9510-3744CB616F5D}" destId="{4E0ABD94-2DFA-4857-AAE0-B347F7A904DA}" srcOrd="0" destOrd="0" presId="urn:microsoft.com/office/officeart/2005/8/layout/rings+Icon"/>
    <dgm:cxn modelId="{20E0D67B-FBE4-415D-A659-165359389752}" srcId="{287D63B1-8398-40DB-93B1-8F858ECD3079}" destId="{7BD326F3-AABD-44C2-8DBC-7927D9891CE5}" srcOrd="1" destOrd="0" parTransId="{E3C0FD41-8C96-4CB7-AF25-483FE9AD3867}" sibTransId="{97C6BA79-CB57-4C0C-AAD9-91776E8DE0BA}"/>
    <dgm:cxn modelId="{1FAF6C9C-E4A1-484E-A2BB-ADA33FFF2653}" srcId="{287D63B1-8398-40DB-93B1-8F858ECD3079}" destId="{10DA329A-2627-4A54-9D02-53CB7D9C5FBA}" srcOrd="4" destOrd="0" parTransId="{30DC244C-C5D9-406B-A5F3-99AB2D101B9D}" sibTransId="{AE5E2ED9-E370-4D16-B445-75230CC4E371}"/>
    <dgm:cxn modelId="{B6DFFC9E-324C-4665-922D-357947569C85}" srcId="{287D63B1-8398-40DB-93B1-8F858ECD3079}" destId="{158F7554-241A-4A8C-BE33-1FB0FD0C4D37}" srcOrd="2" destOrd="0" parTransId="{80A6299A-95E3-48A1-8027-0D3F269BC64A}" sibTransId="{D7516C41-D951-4F73-9A6A-AC9DB5857ABF}"/>
    <dgm:cxn modelId="{0108B0A2-B89E-4E4A-97D3-04A1258ECDD2}" srcId="{287D63B1-8398-40DB-93B1-8F858ECD3079}" destId="{51B34181-ADDC-4085-AFEF-CD5E4F4AC214}" srcOrd="3" destOrd="0" parTransId="{F807D27E-105D-4752-B8C7-3D5FD42B59EB}" sibTransId="{D6A4EED4-D81F-4ED0-8EDB-E19C812D049E}"/>
    <dgm:cxn modelId="{E0C7E0C4-94CE-473A-A0BE-A5DFB4048614}" type="presOf" srcId="{10DA329A-2627-4A54-9D02-53CB7D9C5FBA}" destId="{B2ACAC6F-9144-47E9-8EE3-83DB4F1C3B2A}" srcOrd="0" destOrd="0" presId="urn:microsoft.com/office/officeart/2005/8/layout/rings+Icon"/>
    <dgm:cxn modelId="{744F41E4-F363-4E7B-AD7F-CB7988892F5E}" type="presOf" srcId="{287D63B1-8398-40DB-93B1-8F858ECD3079}" destId="{C341EE10-A380-423D-9530-B0500C1D831D}" srcOrd="0" destOrd="0" presId="urn:microsoft.com/office/officeart/2005/8/layout/rings+Icon"/>
    <dgm:cxn modelId="{04C225FD-A6F9-4233-BBE4-233DEB43DA1A}" type="presOf" srcId="{158F7554-241A-4A8C-BE33-1FB0FD0C4D37}" destId="{395F65ED-FD32-43B5-A841-29383D25C026}" srcOrd="0" destOrd="0" presId="urn:microsoft.com/office/officeart/2005/8/layout/rings+Icon"/>
    <dgm:cxn modelId="{EFA6CEB9-BB23-46FF-B081-9C0803874897}" type="presParOf" srcId="{C341EE10-A380-423D-9530-B0500C1D831D}" destId="{4E0ABD94-2DFA-4857-AAE0-B347F7A904DA}" srcOrd="0" destOrd="0" presId="urn:microsoft.com/office/officeart/2005/8/layout/rings+Icon"/>
    <dgm:cxn modelId="{1292095C-09C7-416B-A5A6-02E6DC37B7E3}" type="presParOf" srcId="{C341EE10-A380-423D-9530-B0500C1D831D}" destId="{D12E9888-E2DB-4F00-9DB2-992D8B228BFB}" srcOrd="1" destOrd="0" presId="urn:microsoft.com/office/officeart/2005/8/layout/rings+Icon"/>
    <dgm:cxn modelId="{112A74CA-0553-42CB-8FC9-5FC961AFAAC8}" type="presParOf" srcId="{C341EE10-A380-423D-9530-B0500C1D831D}" destId="{395F65ED-FD32-43B5-A841-29383D25C026}" srcOrd="2" destOrd="0" presId="urn:microsoft.com/office/officeart/2005/8/layout/rings+Icon"/>
    <dgm:cxn modelId="{C024D632-0D98-4FEB-841C-E12310B3D7CD}" type="presParOf" srcId="{C341EE10-A380-423D-9530-B0500C1D831D}" destId="{EC37FE6F-0C0B-4FD8-9B6C-7E92BEF03B7E}" srcOrd="3" destOrd="0" presId="urn:microsoft.com/office/officeart/2005/8/layout/rings+Icon"/>
    <dgm:cxn modelId="{5A715F61-FE00-4C16-B0A0-58F1E8DA14B0}" type="presParOf" srcId="{C341EE10-A380-423D-9530-B0500C1D831D}" destId="{B2ACAC6F-9144-47E9-8EE3-83DB4F1C3B2A}" srcOrd="4" destOrd="0" presId="urn:microsoft.com/office/officeart/2005/8/layout/rings+Icon"/>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0ABD94-2DFA-4857-AAE0-B347F7A904DA}">
      <dsp:nvSpPr>
        <dsp:cNvPr id="0" name=""/>
        <dsp:cNvSpPr/>
      </dsp:nvSpPr>
      <dsp:spPr>
        <a:xfrm>
          <a:off x="467092" y="709927"/>
          <a:ext cx="2317724" cy="2316765"/>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latin typeface="Segoe UI"/>
              <a:ea typeface="+mn-ea"/>
              <a:cs typeface="+mn-cs"/>
            </a:rPr>
            <a:t>Data &amp; Compliance</a:t>
          </a:r>
        </a:p>
      </dsp:txBody>
      <dsp:txXfrm>
        <a:off x="806515" y="1049209"/>
        <a:ext cx="1638878" cy="1638201"/>
      </dsp:txXfrm>
    </dsp:sp>
    <dsp:sp modelId="{D12E9888-E2DB-4F00-9DB2-992D8B228BFB}">
      <dsp:nvSpPr>
        <dsp:cNvPr id="0" name=""/>
        <dsp:cNvSpPr/>
      </dsp:nvSpPr>
      <dsp:spPr>
        <a:xfrm>
          <a:off x="1422801" y="2623774"/>
          <a:ext cx="2092570" cy="2092565"/>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latin typeface="Segoe UI"/>
              <a:ea typeface="+mn-ea"/>
              <a:cs typeface="+mn-cs"/>
            </a:rPr>
            <a:t>Geographically Dispersed</a:t>
          </a:r>
        </a:p>
      </dsp:txBody>
      <dsp:txXfrm>
        <a:off x="1729251" y="2930223"/>
        <a:ext cx="1479670" cy="1479667"/>
      </dsp:txXfrm>
    </dsp:sp>
    <dsp:sp modelId="{395F65ED-FD32-43B5-A841-29383D25C026}">
      <dsp:nvSpPr>
        <dsp:cNvPr id="0" name=""/>
        <dsp:cNvSpPr/>
      </dsp:nvSpPr>
      <dsp:spPr>
        <a:xfrm>
          <a:off x="2553417" y="37137"/>
          <a:ext cx="2282636" cy="2234644"/>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latin typeface="Segoe UI"/>
              <a:ea typeface="+mn-ea"/>
              <a:cs typeface="+mn-cs"/>
            </a:rPr>
            <a:t>Security Requirements</a:t>
          </a:r>
        </a:p>
      </dsp:txBody>
      <dsp:txXfrm>
        <a:off x="2887701" y="364393"/>
        <a:ext cx="1614068" cy="1580132"/>
      </dsp:txXfrm>
    </dsp:sp>
    <dsp:sp modelId="{EC37FE6F-0C0B-4FD8-9B6C-7E92BEF03B7E}">
      <dsp:nvSpPr>
        <dsp:cNvPr id="0" name=""/>
        <dsp:cNvSpPr/>
      </dsp:nvSpPr>
      <dsp:spPr>
        <a:xfrm>
          <a:off x="3238501" y="2154615"/>
          <a:ext cx="1943088" cy="1868365"/>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latin typeface="Segoe UI"/>
              <a:ea typeface="+mn-ea"/>
              <a:cs typeface="+mn-cs"/>
            </a:rPr>
            <a:t>Autonomous Business Units</a:t>
          </a:r>
        </a:p>
      </dsp:txBody>
      <dsp:txXfrm>
        <a:off x="3523060" y="2428231"/>
        <a:ext cx="1373970" cy="1321133"/>
      </dsp:txXfrm>
    </dsp:sp>
    <dsp:sp modelId="{B2ACAC6F-9144-47E9-8EE3-83DB4F1C3B2A}">
      <dsp:nvSpPr>
        <dsp:cNvPr id="0" name=""/>
        <dsp:cNvSpPr/>
      </dsp:nvSpPr>
      <dsp:spPr>
        <a:xfrm>
          <a:off x="4546337" y="971320"/>
          <a:ext cx="1868369" cy="1868365"/>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latin typeface="Segoe UI"/>
              <a:ea typeface="+mn-ea"/>
              <a:cs typeface="+mn-cs"/>
            </a:rPr>
            <a:t>Latency</a:t>
          </a:r>
        </a:p>
      </dsp:txBody>
      <dsp:txXfrm>
        <a:off x="4819953" y="1244936"/>
        <a:ext cx="1321137" cy="1321133"/>
      </dsp:txXfrm>
    </dsp:sp>
  </dsp:spTree>
</dsp:drawing>
</file>

<file path=ppt/diagrams/layout1.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1/5/2022 8:17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png>
</file>

<file path=ppt/media/image100.png>
</file>

<file path=ppt/media/image101.svg>
</file>

<file path=ppt/media/image102.png>
</file>

<file path=ppt/media/image103.svg>
</file>

<file path=ppt/media/image104.png>
</file>

<file path=ppt/media/image105.svg>
</file>

<file path=ppt/media/image106.png>
</file>

<file path=ppt/media/image107.svg>
</file>

<file path=ppt/media/image108.png>
</file>

<file path=ppt/media/image109.svg>
</file>

<file path=ppt/media/image11.svg>
</file>

<file path=ppt/media/image110.png>
</file>

<file path=ppt/media/image111.svg>
</file>

<file path=ppt/media/image112.png>
</file>

<file path=ppt/media/image113.svg>
</file>

<file path=ppt/media/image114.png>
</file>

<file path=ppt/media/image115.svg>
</file>

<file path=ppt/media/image116.png>
</file>

<file path=ppt/media/image117.svg>
</file>

<file path=ppt/media/image118.png>
</file>

<file path=ppt/media/image119.svg>
</file>

<file path=ppt/media/image12.png>
</file>

<file path=ppt/media/image120.png>
</file>

<file path=ppt/media/image121.svg>
</file>

<file path=ppt/media/image122.png>
</file>

<file path=ppt/media/image123.svg>
</file>

<file path=ppt/media/image124.png>
</file>

<file path=ppt/media/image125.svg>
</file>

<file path=ppt/media/image126.png>
</file>

<file path=ppt/media/image127.svg>
</file>

<file path=ppt/media/image128.png>
</file>

<file path=ppt/media/image129.svg>
</file>

<file path=ppt/media/image13.png>
</file>

<file path=ppt/media/image130.png>
</file>

<file path=ppt/media/image131.svg>
</file>

<file path=ppt/media/image132.png>
</file>

<file path=ppt/media/image133.svg>
</file>

<file path=ppt/media/image134.png>
</file>

<file path=ppt/media/image135.svg>
</file>

<file path=ppt/media/image136.png>
</file>

<file path=ppt/media/image137.png>
</file>

<file path=ppt/media/image138.svg>
</file>

<file path=ppt/media/image139.png>
</file>

<file path=ppt/media/image14.svg>
</file>

<file path=ppt/media/image140.png>
</file>

<file path=ppt/media/image141.svg>
</file>

<file path=ppt/media/image142.png>
</file>

<file path=ppt/media/image143.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jpe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pn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82.png>
</file>

<file path=ppt/media/image83.svg>
</file>

<file path=ppt/media/image84.png>
</file>

<file path=ppt/media/image85.svg>
</file>

<file path=ppt/media/image86.png>
</file>

<file path=ppt/media/image87.svg>
</file>

<file path=ppt/media/image88.png>
</file>

<file path=ppt/media/image89.svg>
</file>

<file path=ppt/media/image9.jpeg>
</file>

<file path=ppt/media/image90.png>
</file>

<file path=ppt/media/image91.svg>
</file>

<file path=ppt/media/image92.png>
</file>

<file path=ppt/media/image93.sv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1/5/2022 8:16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Welcome to a new episode of Dynamics 365 FastTrack Architecture Insights.</a:t>
            </a:r>
          </a:p>
          <a:p>
            <a:r>
              <a:rPr lang="en-US"/>
              <a:t>This session’s topic is Security Strategy Best Practices in the Power Platform and Dataverse.</a:t>
            </a:r>
          </a:p>
          <a:p>
            <a:r>
              <a:rPr lang="en-US"/>
              <a:t>I’m Henry Jammes, Principal Solution Architect in the FastTrack team.</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1/5/2022 8:16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29157078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Securing user access and devices is fundamental.</a:t>
            </a:r>
          </a:p>
          <a:p>
            <a:pPr marL="228600" indent="-228600">
              <a:buFont typeface="+mj-lt"/>
              <a:buAutoNum type="arabicPeriod"/>
            </a:pPr>
            <a:r>
              <a:rPr lang="en-US"/>
              <a:t>You can dramatically reduce the risk of identity theft with multi-factor authentication in Azure Active Directory.</a:t>
            </a:r>
          </a:p>
          <a:p>
            <a:pPr marL="228600" indent="-228600">
              <a:buFont typeface="+mj-lt"/>
              <a:buAutoNum type="arabicPeriod"/>
            </a:pPr>
            <a:r>
              <a:rPr lang="en-US"/>
              <a:t>Accessing to sensitive personal or business data should only happen under compliant conditions (for example from specific locations, from managed and up-to-date devices with an active anti-virus, etc.).</a:t>
            </a:r>
            <a:br>
              <a:rPr lang="en-US"/>
            </a:br>
            <a:r>
              <a:rPr lang="en-US"/>
              <a:t>Azure AD Conditional Access can help reduce the risk of compromised data.</a:t>
            </a:r>
          </a:p>
          <a:p>
            <a:pPr marL="228600" indent="-228600">
              <a:buFont typeface="+mj-lt"/>
              <a:buAutoNum type="arabicPeriod"/>
            </a:pPr>
            <a:r>
              <a:rPr lang="en-US"/>
              <a:t>Application credentials should be stored in a key vault such as Azure Key Vault and not in code or in configuration tables.</a:t>
            </a:r>
            <a:br>
              <a:rPr lang="en-US"/>
            </a:br>
            <a:r>
              <a:rPr lang="en-US"/>
              <a:t>When possible and available, leverage managed identities in your architecture.</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1259952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a:t>It’s also crucial to secure, limit and monitor the usage of users and services with elevated privileges.</a:t>
            </a:r>
          </a:p>
          <a:p>
            <a:pPr marL="0" indent="0">
              <a:buFont typeface="+mj-lt"/>
              <a:buNone/>
            </a:pPr>
            <a:r>
              <a:rPr lang="en-US"/>
              <a:t>That means:</a:t>
            </a:r>
          </a:p>
          <a:p>
            <a:pPr marL="228600" indent="-228600">
              <a:buFont typeface="+mj-lt"/>
              <a:buAutoNum type="arabicPeriod"/>
            </a:pPr>
            <a:r>
              <a:rPr lang="en-US"/>
              <a:t>Understanding and securing privileged accounts, such as accounts with a Microsoft 365 administrator role or users with a system administrator security role in Dataverse, especially if the environment contains production or personal data.</a:t>
            </a:r>
          </a:p>
          <a:p>
            <a:pPr marL="228600" indent="-228600">
              <a:buFont typeface="+mj-lt"/>
              <a:buAutoNum type="arabicPeriod"/>
            </a:pPr>
            <a:r>
              <a:rPr lang="en-US"/>
              <a:t>Considering a Just-In-Time access approach to grant elevated privileges only when are they needed.</a:t>
            </a:r>
          </a:p>
          <a:p>
            <a:pPr marL="228600" indent="-228600">
              <a:buFont typeface="+mj-lt"/>
              <a:buAutoNum type="arabicPeriod"/>
            </a:pPr>
            <a:r>
              <a:rPr lang="en-US"/>
              <a:t>Avoid user accounts for integration and deployment, by using Azure AD applications and service principals instead.</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8745740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Platform security</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988389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From a tenant perspective, the highest level of isolation can be achieved by having a multi-tenant strategy.</a:t>
            </a:r>
          </a:p>
          <a:p>
            <a:r>
              <a:rPr lang="en-US"/>
              <a:t>Tenants can contain many environments, and each environment can contain many applications.</a:t>
            </a:r>
          </a:p>
          <a:p>
            <a:r>
              <a:rPr lang="en-US"/>
              <a:t>This however comes with a number of considerations and limitations, as everything (user accounts, identities, security groups, subscriptions, licenses, environments, storage, etc.) would have to managed per tenant. </a:t>
            </a:r>
          </a:p>
          <a:p>
            <a:r>
              <a:rPr lang="en-US"/>
              <a:t>Many features are also limited in cross-tenant collaboration scenarios.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4427998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Power Platform offers tenant controls to strike the right balance between protection and productivity:</a:t>
            </a:r>
          </a:p>
          <a:p>
            <a:pPr marL="228600" indent="-228600">
              <a:buFont typeface="+mj-lt"/>
              <a:buAutoNum type="arabicPeriod"/>
            </a:pPr>
            <a:r>
              <a:rPr lang="en-US"/>
              <a:t>Data loss prevention (DLP) policies, to enable data use and control inadvertent use or exploitation. </a:t>
            </a:r>
            <a:br>
              <a:rPr lang="en-US"/>
            </a:br>
            <a:r>
              <a:rPr lang="en-US"/>
              <a:t>DLP policies offer connector action granularity, endpoint filtering, and can be scoped at the environment or tenant level.</a:t>
            </a:r>
            <a:br>
              <a:rPr lang="en-US"/>
            </a:br>
            <a:r>
              <a:rPr lang="en-US"/>
              <a:t>DLP policies can automatically apply to citizen developer environments while other DLP policies apply to production workloads. </a:t>
            </a:r>
          </a:p>
          <a:p>
            <a:pPr marL="228600" indent="-228600">
              <a:buFont typeface="+mj-lt"/>
              <a:buAutoNum type="arabicPeriod"/>
            </a:pPr>
            <a:r>
              <a:rPr lang="en-US"/>
              <a:t>Cross-tenant restrictions, so that organizations can control access to SaaS cloud applications and can specify the list of tenants that their users are permitted to access.</a:t>
            </a:r>
          </a:p>
          <a:p>
            <a:pPr marL="228600" indent="-228600">
              <a:buFont typeface="+mj-lt"/>
              <a:buAutoNum type="arabicPeriod"/>
            </a:pPr>
            <a:r>
              <a:rPr lang="en-US"/>
              <a:t>Email exfiltration controls, to insert specific SMTP headers in email messages sent through Power Automate and Power Apps to block exfiltration of forwarded emails.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28126353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Power Platform, Microsoft 365 and Microsoft Sentinel offer several auditing and monitoring capabilities.</a:t>
            </a:r>
          </a:p>
          <a:p>
            <a:pPr marL="228600" indent="-228600">
              <a:buFont typeface="+mj-lt"/>
              <a:buAutoNum type="arabicPeriod"/>
            </a:pPr>
            <a:r>
              <a:rPr lang="en-US"/>
              <a:t>Auditing controls available in Microsoft 365 and Microsoft Dataverse allow to track user actions, changes to security roles, updates made to records, as well as Excel export and read operations, among other things.</a:t>
            </a:r>
          </a:p>
          <a:p>
            <a:pPr marL="228600" indent="-228600">
              <a:buFont typeface="+mj-lt"/>
              <a:buAutoNum type="arabicPeriod"/>
            </a:pPr>
            <a:r>
              <a:rPr lang="en-US" noProof="0"/>
              <a:t>Data stored in Microsoft 365 compliance center audit logs can be integrated with Microsoft Sentinel, a scalable, cloud-native, security information event management (SIEM) and security orchestration automated response (SOAR) solution for alert detection, threat visibility, proactive hunting, and threat response.</a:t>
            </a:r>
          </a:p>
          <a:p>
            <a:pPr marL="228600" indent="-228600">
              <a:buFont typeface="+mj-lt"/>
              <a:buAutoNum type="arabicPeriod"/>
            </a:pPr>
            <a:r>
              <a:rPr lang="en-US" noProof="0"/>
              <a:t>Usage data as well as inventory data, performance and diagnostic data are available, and the Center of Excellence starter kit can be used to monitor, govern and improve adoption.</a:t>
            </a:r>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338573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are also a few additional options related to data security in the Power Platform.</a:t>
            </a:r>
          </a:p>
          <a:p>
            <a:pPr marL="228600" indent="-228600">
              <a:buFont typeface="+mj-lt"/>
              <a:buAutoNum type="arabicPeriod"/>
            </a:pPr>
            <a:r>
              <a:rPr lang="en-US"/>
              <a:t>Dataverse data is by default encrypted at rest using rotating Microsoft-managed keys. This should be sufficient for most customers, but under eligible conditions to address specific requirements, administrators can choose to self manage the encryption keys.</a:t>
            </a:r>
          </a:p>
          <a:p>
            <a:pPr marL="228600" indent="-228600">
              <a:buFont typeface="+mj-lt"/>
              <a:buAutoNum type="arabicPeriod"/>
            </a:pPr>
            <a:r>
              <a:rPr lang="en-US"/>
              <a:t>Support from Microsoft Information Protection and Azure Purview is planned, so you will be able to have the MIP labels on your data, have them flow through the connectors inside of Power Apps, and also have it be associated with all the data stored inside of Dataverse.</a:t>
            </a:r>
          </a:p>
          <a:p>
            <a:pPr marL="228600" indent="-228600">
              <a:buFont typeface="+mj-lt"/>
              <a:buAutoNum type="arabicPeriod"/>
            </a:pPr>
            <a:r>
              <a:rPr lang="en-US"/>
              <a:t>Support for Lockbox is also planned for the Power Platform, so administrators will have an interface to review – and approve or reject – data access requests, typically in the context of a support request. </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40122709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are also a few options you can consider for network security in the Power Platform.</a:t>
            </a:r>
          </a:p>
          <a:p>
            <a:pPr marL="228600" indent="-228600">
              <a:buFont typeface="+mj-lt"/>
              <a:buAutoNum type="arabicPeriod"/>
            </a:pPr>
            <a:r>
              <a:rPr lang="en-US"/>
              <a:t>For very specific scenarios, you can setup Azure ExpressRoute with Microsoft Power Platform. </a:t>
            </a:r>
            <a:br>
              <a:rPr lang="en-US"/>
            </a:br>
            <a:r>
              <a:rPr lang="en-US"/>
              <a:t>This can be useful when you need to ensure data never transits across the public internet.</a:t>
            </a:r>
            <a:br>
              <a:rPr lang="en-US"/>
            </a:br>
            <a:r>
              <a:rPr lang="en-US"/>
              <a:t>Today, this requires Microsoft peering and doesn’t support private peering. This means that the traffic will be routed to go to Power Platform public IP address ranges.</a:t>
            </a:r>
          </a:p>
          <a:p>
            <a:pPr marL="228600" indent="-228600">
              <a:buFont typeface="+mj-lt"/>
              <a:buAutoNum type="arabicPeriod"/>
            </a:pPr>
            <a:r>
              <a:rPr lang="en-US"/>
              <a:t>Azure networking connectivity is planned for the Power Platform. When available, this will make it so that you can go connect from the Power Platform into your Azure virtual network, and leverage things like ExpressRoute or Gateways, so all of your investments for networking with Microsoft will carry over seamlessly to the Power Platform.</a:t>
            </a:r>
          </a:p>
          <a:p>
            <a:pPr marL="228600" indent="-228600">
              <a:buFont typeface="+mj-lt"/>
              <a:buAutoNum type="arabicPeriod"/>
            </a:pPr>
            <a:r>
              <a:rPr lang="en-US"/>
              <a:t>For complex architectures with multiple integrations, you should consider using </a:t>
            </a:r>
            <a:r>
              <a:rPr lang="en-US" sz="900">
                <a:solidFill>
                  <a:srgbClr val="FFFFFF"/>
                </a:solidFill>
              </a:rPr>
              <a:t>Azure API Management as an API Gateway.</a:t>
            </a:r>
            <a:br>
              <a:rPr lang="en-US" sz="900">
                <a:solidFill>
                  <a:srgbClr val="FFFFFF"/>
                </a:solidFill>
              </a:rPr>
            </a:br>
            <a:r>
              <a:rPr lang="en-US" sz="900">
                <a:solidFill>
                  <a:srgbClr val="FFFFFF"/>
                </a:solidFill>
              </a:rPr>
              <a:t>API gateways can be deployed side-by-side with the APIs hosted in Azure, other clouds, and on-premises, optimizing API traffic flow. </a:t>
            </a:r>
            <a:br>
              <a:rPr lang="en-US" sz="900">
                <a:solidFill>
                  <a:srgbClr val="FFFFFF"/>
                </a:solidFill>
              </a:rPr>
            </a:br>
            <a:r>
              <a:rPr lang="en-US" sz="900">
                <a:solidFill>
                  <a:srgbClr val="FFFFFF"/>
                </a:solidFill>
              </a:rPr>
              <a:t>Azure API Management also allows to publish backend service as APIs and export these to the Power Platform as custom connectors.</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41222907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Environment security</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915996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Customers can choose to deploy any number of environments in the Power Platform.</a:t>
            </a:r>
          </a:p>
          <a:p>
            <a:r>
              <a:rPr lang="en-US"/>
              <a:t>These environments typically contain a Dataverse database as well as a number of Dynamics 365 or Power Apps applications.</a:t>
            </a:r>
          </a:p>
          <a:p>
            <a:r>
              <a:rPr lang="en-US"/>
              <a:t>There are a few benefits to go for a multi-environment strategy:</a:t>
            </a:r>
          </a:p>
          <a:p>
            <a:pPr marL="171450" marR="0" lvl="0" indent="-171450" algn="l" defTabSz="914367"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en-US"/>
              <a:t>Environments can be in different regions and users can access multiple environments, across geographies, in a tenant.</a:t>
            </a:r>
          </a:p>
          <a:p>
            <a:pPr marL="171450" indent="-171450">
              <a:buFont typeface="Arial" panose="020B0604020202020204" pitchFamily="34" charset="0"/>
              <a:buChar char="•"/>
            </a:pPr>
            <a:r>
              <a:rPr lang="en-US"/>
              <a:t>Administration can be simplified, with distinct security groups for each environment.</a:t>
            </a:r>
          </a:p>
          <a:p>
            <a:pPr marL="171450" indent="-171450">
              <a:buFont typeface="Arial" panose="020B0604020202020204" pitchFamily="34" charset="0"/>
              <a:buChar char="•"/>
            </a:pPr>
            <a:r>
              <a:rPr lang="en-US"/>
              <a:t>Management of localizations and customizations to meet business lines requirements is simplified as there is more latitude and autonomy to manage those.</a:t>
            </a:r>
          </a:p>
          <a:p>
            <a:pPr marL="171450" indent="-171450">
              <a:buFont typeface="Arial" panose="020B0604020202020204" pitchFamily="34" charset="0"/>
              <a:buChar char="•"/>
            </a:pPr>
            <a:r>
              <a:rPr lang="en-US"/>
              <a:t>There is also more ALM granularity when it comes to deployment.</a:t>
            </a:r>
          </a:p>
          <a:p>
            <a:pPr marL="0" indent="0">
              <a:buFont typeface="Arial" panose="020B0604020202020204" pitchFamily="34" charset="0"/>
              <a:buNone/>
            </a:pPr>
            <a:r>
              <a:rPr lang="en-US"/>
              <a:t>There are also a few considerations to keep in mind:</a:t>
            </a:r>
          </a:p>
          <a:p>
            <a:pPr marL="171450" indent="-171450">
              <a:buFont typeface="Arial" panose="020B0604020202020204" pitchFamily="34" charset="0"/>
              <a:buChar char="•"/>
            </a:pPr>
            <a:r>
              <a:rPr lang="en-US"/>
              <a:t>Storage is shared and tracked across all environments collectively. </a:t>
            </a:r>
            <a:br>
              <a:rPr lang="en-US"/>
            </a:br>
            <a:r>
              <a:rPr lang="en-US"/>
              <a:t>Having more environments generally consume more storage.</a:t>
            </a:r>
          </a:p>
          <a:p>
            <a:pPr marL="171450" indent="-171450">
              <a:buFont typeface="Arial" panose="020B0604020202020204" pitchFamily="34" charset="0"/>
              <a:buChar char="•"/>
            </a:pPr>
            <a:r>
              <a:rPr lang="en-US"/>
              <a:t>Deploying customizations and updating applications across multiple environments require more efforts than update a single one.</a:t>
            </a:r>
          </a:p>
          <a:p>
            <a:pPr marL="171450" indent="-171450">
              <a:buFont typeface="Arial" panose="020B0604020202020204" pitchFamily="34" charset="0"/>
              <a:buChar char="•"/>
            </a:pPr>
            <a:r>
              <a:rPr lang="en-US"/>
              <a:t>Sharing and synchronizing data across environments can also require additional work.</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4029443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presentation covers many aspects of security:</a:t>
            </a:r>
            <a:br>
              <a:rPr lang="en-US"/>
            </a:br>
            <a:r>
              <a:rPr lang="en-US"/>
              <a:t>From a high-level perspective first, with regulation &amp; compliance, identify management in Azure Active Directory to Power Platform controls, environment security and then to security modeling in Dataverse.</a:t>
            </a:r>
          </a:p>
          <a:p>
            <a:r>
              <a:rPr lang="en-US"/>
              <a:t>The goal isn’t to get into feature details but rather to provide an overview of available controls, resources, as well as best practices to secure your implementation.</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8:16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3212454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are a few security options at the environment level that you should consider:</a:t>
            </a:r>
          </a:p>
          <a:p>
            <a:pPr marL="228600" indent="-228600">
              <a:buFont typeface="+mj-lt"/>
              <a:buAutoNum type="arabicPeriod"/>
            </a:pPr>
            <a:r>
              <a:rPr lang="en-US"/>
              <a:t>First is to assess if your environment should be visible to all users or not. </a:t>
            </a:r>
            <a:br>
              <a:rPr lang="en-US"/>
            </a:br>
            <a:r>
              <a:rPr lang="en-US"/>
              <a:t>Typically, development or test environments aren’t useful to your application end-users.</a:t>
            </a:r>
            <a:br>
              <a:rPr lang="en-US"/>
            </a:br>
            <a:r>
              <a:rPr lang="en-US"/>
              <a:t>You can associate an Azure AD security group with an environment to limit access to the members of the group.</a:t>
            </a:r>
          </a:p>
          <a:p>
            <a:pPr marL="228600" indent="-228600">
              <a:buFont typeface="+mj-lt"/>
              <a:buAutoNum type="arabicPeriod"/>
            </a:pPr>
            <a:r>
              <a:rPr lang="en-US"/>
              <a:t>All environments are automatically backed up and a previous point in time version of the environment can be restored.</a:t>
            </a:r>
            <a:br>
              <a:rPr lang="en-US"/>
            </a:br>
            <a:r>
              <a:rPr lang="en-US"/>
              <a:t>For production environments that have been created with a database and have one or more Dynamics 365 applications installed, backups are retained for up to 28 days. For others, 7 days.</a:t>
            </a:r>
          </a:p>
          <a:p>
            <a:pPr marL="228600" indent="-228600">
              <a:buFont typeface="+mj-lt"/>
              <a:buAutoNum type="arabicPeriod"/>
            </a:pPr>
            <a:r>
              <a:rPr lang="en-US"/>
              <a:t>Support for data archival and retention policies is coming and will allow administrators to move Dataverse data to long-term storage, to support regulatory requirements, internal and external audit requirements, and reduce non-active data from the transactional store. </a:t>
            </a:r>
          </a:p>
          <a:p>
            <a:pPr marL="228600" indent="-228600">
              <a:buFont typeface="+mj-lt"/>
              <a:buAutoNum type="arabicPeriod"/>
            </a:pPr>
            <a:r>
              <a:rPr lang="en-US"/>
              <a:t>Last, to further secure production confidential or personal data, we advise to have representative noncustomer data for test sets in non-production environments.</a:t>
            </a:r>
            <a:br>
              <a:rPr lang="en-US"/>
            </a:br>
            <a:r>
              <a:rPr lang="en-US"/>
              <a:t>This is to avoid using customer personal and business confidential data in non-production environments, where users typically have elevated privileges (e.g., developer with a system administrator security role).</a:t>
            </a:r>
            <a:br>
              <a:rPr lang="en-US"/>
            </a:b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16881847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Security modeling in Dataverse</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6161729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When implementing a security model in Dataverse, you should always try to cover the requirements with some of the fundamental security controls first.</a:t>
            </a:r>
          </a:p>
          <a:p>
            <a:pPr marL="384432" lvl="1" indent="-171450">
              <a:buFont typeface="Arial" panose="020B0604020202020204" pitchFamily="34" charset="0"/>
              <a:buChar char="•"/>
            </a:pPr>
            <a:r>
              <a:rPr lang="en-US"/>
              <a:t>So, this the hierarchy of business units to organize users, teams and records around, </a:t>
            </a:r>
          </a:p>
          <a:p>
            <a:pPr marL="384432" lvl="1" indent="-171450">
              <a:buFont typeface="Arial" panose="020B0604020202020204" pitchFamily="34" charset="0"/>
              <a:buChar char="•"/>
            </a:pPr>
            <a:r>
              <a:rPr lang="en-US"/>
              <a:t>The various security roles (that can now be assigned independently of the user or team’s business unit), </a:t>
            </a:r>
          </a:p>
          <a:p>
            <a:pPr marL="384432" lvl="1" indent="-171450">
              <a:buFont typeface="Arial" panose="020B0604020202020204" pitchFamily="34" charset="0"/>
              <a:buChar char="•"/>
            </a:pPr>
            <a:r>
              <a:rPr lang="en-US"/>
              <a:t>The users and various team types (owner, access, Azure AD groups, etc.), </a:t>
            </a:r>
          </a:p>
          <a:p>
            <a:pPr marL="384432" lvl="1" indent="-171450">
              <a:buFont typeface="Arial" panose="020B0604020202020204" pitchFamily="34" charset="0"/>
              <a:buChar char="•"/>
            </a:pPr>
            <a:r>
              <a:rPr lang="en-US"/>
              <a:t>And the record assignment to a business unit (note: that the owning business unit of a record can now also be different from the record owner’s business unit).</a:t>
            </a:r>
          </a:p>
          <a:p>
            <a:pPr marL="212982" lvl="1" indent="0">
              <a:buFont typeface="Arial" panose="020B0604020202020204" pitchFamily="34" charset="0"/>
              <a:buNone/>
            </a:pPr>
            <a:r>
              <a:rPr lang="en-US"/>
              <a:t>These controls generally cover most requirements.</a:t>
            </a:r>
          </a:p>
          <a:p>
            <a:pPr marL="228600" indent="-228600">
              <a:buFont typeface="+mj-lt"/>
              <a:buAutoNum type="arabicPeriod"/>
            </a:pPr>
            <a:r>
              <a:rPr lang="en-US"/>
              <a:t>For other edge cases, you should also look at additional available controls:</a:t>
            </a:r>
          </a:p>
          <a:p>
            <a:pPr marL="384432" lvl="1" indent="-171450">
              <a:buFont typeface="Arial" panose="020B0604020202020204" pitchFamily="34" charset="0"/>
              <a:buChar char="•"/>
            </a:pPr>
            <a:r>
              <a:rPr lang="en-US"/>
              <a:t>Hierarchy security</a:t>
            </a:r>
          </a:p>
          <a:p>
            <a:pPr marL="384432" lvl="1" indent="-171450">
              <a:buFont typeface="Arial" panose="020B0604020202020204" pitchFamily="34" charset="0"/>
              <a:buChar char="•"/>
            </a:pPr>
            <a:r>
              <a:rPr lang="en-US"/>
              <a:t>Field-level security</a:t>
            </a:r>
          </a:p>
          <a:p>
            <a:pPr marL="384432" lvl="1" indent="-171450">
              <a:buFont typeface="Arial" panose="020B0604020202020204" pitchFamily="34" charset="0"/>
              <a:buChar char="•"/>
            </a:pPr>
            <a:r>
              <a:rPr lang="en-US"/>
              <a:t>Access teams</a:t>
            </a:r>
          </a:p>
          <a:p>
            <a:pPr marL="384432" lvl="1" indent="-171450">
              <a:buFont typeface="Arial" panose="020B0604020202020204" pitchFamily="34" charset="0"/>
              <a:buChar char="•"/>
            </a:pPr>
            <a:r>
              <a:rPr lang="en-US"/>
              <a:t>Table relationships behaviors</a:t>
            </a:r>
          </a:p>
          <a:p>
            <a:pPr marL="212982" lvl="1" indent="0">
              <a:buFont typeface="Arial" panose="020B0604020202020204" pitchFamily="34" charset="0"/>
              <a:buNone/>
            </a:pPr>
            <a:r>
              <a:rPr lang="en-US"/>
              <a:t>These options allow to handle exceptions to the fundamental security controls more easily.</a:t>
            </a:r>
          </a:p>
          <a:p>
            <a:pPr marL="228600" indent="-228600">
              <a:buFont typeface="+mj-lt"/>
              <a:buAutoNum type="arabicPeriod"/>
            </a:pPr>
            <a:r>
              <a:rPr lang="en-US"/>
              <a:t>The last option you should consider is sharing. It should be used to </a:t>
            </a:r>
            <a:r>
              <a:rPr lang="en-US" sz="900">
                <a:effectLst/>
                <a:ea typeface="Calibri" panose="020F0502020204030204" pitchFamily="34" charset="0"/>
                <a:cs typeface="Arial" panose="020B0604020202020204" pitchFamily="34" charset="0"/>
              </a:rPr>
              <a:t>manually handle exceptions to the model.</a:t>
            </a:r>
            <a:endParaRPr lang="fr-FR" sz="900">
              <a:effectLst/>
              <a:ea typeface="Calibri" panose="020F0502020204030204" pitchFamily="34" charset="0"/>
              <a:cs typeface="Arial" panose="020B0604020202020204" pitchFamily="34"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42734907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a:t>Shortly after defining personas and scopes, approaching a security model design should be done by defining how users, teams and records will be organized around the hierarchy of business units.</a:t>
            </a:r>
          </a:p>
          <a:p>
            <a:pPr marL="228600" marR="0" lvl="0" indent="-228600" algn="l" defTabSz="914367" rtl="0" eaLnBrk="1" fontAlgn="auto" latinLnBrk="0" hangingPunct="1">
              <a:lnSpc>
                <a:spcPct val="90000"/>
              </a:lnSpc>
              <a:spcBef>
                <a:spcPts val="0"/>
              </a:spcBef>
              <a:spcAft>
                <a:spcPts val="333"/>
              </a:spcAft>
              <a:buClrTx/>
              <a:buSzTx/>
              <a:buFont typeface="+mj-lt"/>
              <a:buAutoNum type="arabicPeriod"/>
              <a:tabLst/>
              <a:defRPr/>
            </a:pPr>
            <a:r>
              <a:rPr lang="en-US"/>
              <a:t>So, first, you should define what data you’re trying to secure: reflect on the required granularity between organizational and confidential data. </a:t>
            </a:r>
            <a:br>
              <a:rPr lang="en-US"/>
            </a:br>
            <a:r>
              <a:rPr lang="en-US"/>
              <a:t>To ease your model, you can consider splitting data into separate tables when there is a mix of company and commercial data.</a:t>
            </a:r>
          </a:p>
          <a:p>
            <a:pPr marL="228600" indent="-228600">
              <a:buFont typeface="+mj-lt"/>
              <a:buAutoNum type="arabicPeriod"/>
            </a:pPr>
            <a:r>
              <a:rPr lang="en-US"/>
              <a:t>When defining the hierarchy of business units, always keep in mind that they shouldn’t necessarily reflect an internal organization: they define the hierarchical structure of users, teams, and records. </a:t>
            </a:r>
            <a:br>
              <a:rPr lang="en-US"/>
            </a:br>
            <a:r>
              <a:rPr lang="en-US"/>
              <a:t>They work in conjunction with security roles to grant access to data for specific scopes.</a:t>
            </a:r>
          </a:p>
          <a:p>
            <a:pPr marL="228600" indent="-228600">
              <a:buFont typeface="+mj-lt"/>
              <a:buAutoNum type="arabicPeriod"/>
            </a:pPr>
            <a:r>
              <a:rPr lang="en-US"/>
              <a:t>Then define how users and teams should be organized in the hierarchy of business units.</a:t>
            </a:r>
            <a:br>
              <a:rPr lang="en-US"/>
            </a:br>
            <a:r>
              <a:rPr lang="en-US"/>
              <a:t>In some situations, users can remain at the root business unit level while security roles scoped to other business units allow to tailor access rights to another business unit. </a:t>
            </a:r>
            <a:br>
              <a:rPr lang="en-US"/>
            </a:br>
            <a:r>
              <a:rPr lang="en-US"/>
              <a:t>Security roles inherited from teams also allow rich setups.</a:t>
            </a:r>
          </a:p>
          <a:p>
            <a:pPr marL="228600" indent="-228600">
              <a:buFont typeface="+mj-lt"/>
              <a:buAutoNum type="arabicPeriod"/>
            </a:pPr>
            <a:r>
              <a:rPr lang="en-US"/>
              <a:t>You should also define how records are organized in the hierarchy of business units.</a:t>
            </a:r>
            <a:br>
              <a:rPr lang="en-US"/>
            </a:br>
            <a:r>
              <a:rPr lang="en-US"/>
              <a:t>By default, records belong to their owner’s business unit. This can now be overridden by changing the “Owning Business Unit” column of a table, so that records can be assigned to a business unit irrespective of their owner’s.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1616225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Documentation is important to any project, so when designing a security model, consider the following aspects:</a:t>
            </a:r>
          </a:p>
          <a:p>
            <a:pPr marL="228600" indent="-228600">
              <a:buFont typeface="+mj-lt"/>
              <a:buAutoNum type="arabicPeriod"/>
            </a:pPr>
            <a:r>
              <a:rPr lang="en-US"/>
              <a:t>An overview of the model </a:t>
            </a:r>
            <a:br>
              <a:rPr lang="en-US"/>
            </a:br>
            <a:r>
              <a:rPr lang="en-US"/>
              <a:t>With the hierarchy of business units, the necessary team constructs, security mechanisms used in the project, etc.</a:t>
            </a:r>
          </a:p>
          <a:p>
            <a:pPr marL="228600" indent="-228600">
              <a:buFont typeface="+mj-lt"/>
              <a:buAutoNum type="arabicPeriod"/>
            </a:pPr>
            <a:r>
              <a:rPr lang="en-US"/>
              <a:t>The different security roles</a:t>
            </a:r>
            <a:br>
              <a:rPr lang="en-US"/>
            </a:br>
            <a:r>
              <a:rPr lang="en-US"/>
              <a:t>With the list of tables, privileges, and access levels. </a:t>
            </a:r>
            <a:br>
              <a:rPr lang="en-US"/>
            </a:br>
            <a:r>
              <a:rPr lang="en-US"/>
              <a:t>Miscellaneous privileges should also be documented (e.g., Export to Excel, Impersonation, etc.).</a:t>
            </a:r>
          </a:p>
          <a:p>
            <a:pPr marL="228600" indent="-228600">
              <a:buFont typeface="+mj-lt"/>
              <a:buAutoNum type="arabicPeriod"/>
            </a:pPr>
            <a:r>
              <a:rPr lang="en-US"/>
              <a:t>The list of tables used in the project, their type of ownership and how ownership will be determined </a:t>
            </a:r>
            <a:br>
              <a:rPr lang="en-US"/>
            </a:br>
            <a:r>
              <a:rPr lang="en-US"/>
              <a:t>E.g., user, team or organization, what rules will determine the owner, etc.</a:t>
            </a:r>
          </a:p>
          <a:p>
            <a:pPr marL="228600" indent="-228600">
              <a:buFont typeface="+mj-lt"/>
              <a:buAutoNum type="arabicPeriod"/>
            </a:pPr>
            <a:r>
              <a:rPr lang="en-US"/>
              <a:t>Security automation business logic</a:t>
            </a:r>
            <a:br>
              <a:rPr lang="en-US"/>
            </a:br>
            <a:r>
              <a:rPr lang="en-US"/>
              <a:t>In some models, business rules are applied at the integration or application layer to help automate security.</a:t>
            </a:r>
          </a:p>
          <a:p>
            <a:pPr marL="228600" indent="-228600">
              <a:buFont typeface="+mj-lt"/>
              <a:buAutoNum type="arabicPeriod"/>
            </a:pPr>
            <a:r>
              <a:rPr lang="en-US"/>
              <a:t>The list of tables used in the project and their relevant relationship behaviors</a:t>
            </a:r>
            <a:br>
              <a:rPr lang="en-US"/>
            </a:br>
            <a:r>
              <a:rPr lang="en-US"/>
              <a:t>This is especially important for assign, delete, reparent, share and unshare behaviors.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25813125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are few best practices that can be recommended when designing a security model:</a:t>
            </a:r>
          </a:p>
          <a:p>
            <a:pPr marL="228600" indent="-228600">
              <a:buFont typeface="+mj-lt"/>
              <a:buAutoNum type="arabicPeriod"/>
            </a:pPr>
            <a:r>
              <a:rPr lang="en-US"/>
              <a:t>Keep your model simple and have the future in mind: evaluate the potential effort to maintain the security configuration.</a:t>
            </a:r>
            <a:br>
              <a:rPr lang="en-US"/>
            </a:br>
            <a:r>
              <a:rPr lang="en-US"/>
              <a:t>For this, try to anticipate the impact of reorganizations, user onboarding, offboarding, or user changing roles. </a:t>
            </a:r>
            <a:br>
              <a:rPr lang="en-US"/>
            </a:br>
            <a:r>
              <a:rPr lang="en-US"/>
              <a:t>You should also try to limit the number of different security patterns, security roles, business units (and their depth) and teams. </a:t>
            </a:r>
          </a:p>
          <a:p>
            <a:pPr marL="228600" indent="-228600">
              <a:buFont typeface="+mj-lt"/>
              <a:buAutoNum type="arabicPeriod"/>
            </a:pPr>
            <a:r>
              <a:rPr lang="en-US"/>
              <a:t>Avoid unhealthy patterns.</a:t>
            </a:r>
            <a:br>
              <a:rPr lang="en-US"/>
            </a:br>
            <a:r>
              <a:rPr lang="en-US"/>
              <a:t>For example, automated sharing at scale is never easy to maintain and can introduce performance issues at scale. So, try to cover as many scenarios as possible with simple patterns, and only resort to sharing for exceptions to the model. </a:t>
            </a:r>
            <a:br>
              <a:rPr lang="en-US"/>
            </a:br>
            <a:r>
              <a:rPr lang="en-US"/>
              <a:t>Similarly, plug-ins firing on Retrieve and RetrieveMultiple events also have caveat and impact performances negatively.</a:t>
            </a:r>
          </a:p>
          <a:p>
            <a:pPr marL="228600" indent="-228600">
              <a:buFont typeface="+mj-lt"/>
              <a:buAutoNum type="arabicPeriod"/>
            </a:pPr>
            <a:r>
              <a:rPr lang="en-US"/>
              <a:t>Understand that customization of the user interface is completely different from securing data.</a:t>
            </a:r>
            <a:br>
              <a:rPr lang="en-US"/>
            </a:br>
            <a:r>
              <a:rPr lang="en-US"/>
              <a:t>For example, if a user has update privileges on a record, just because a field is set as read-only on a form doesn’t mean the data can’t be updated through other means. </a:t>
            </a:r>
            <a:br>
              <a:rPr lang="en-US"/>
            </a:br>
            <a:r>
              <a:rPr lang="en-US"/>
              <a:t>True security resides server-side.</a:t>
            </a:r>
            <a:br>
              <a:rPr lang="en-US"/>
            </a:br>
            <a:r>
              <a:rPr lang="en-US"/>
              <a:t>Similarly, hiding the “Export to Excel” button doesn’t mean users can’t export the data with other tools or through APIs.</a:t>
            </a:r>
            <a:br>
              <a:rPr lang="en-US"/>
            </a:br>
            <a:r>
              <a:rPr lang="en-US"/>
              <a:t>That being said, security roles can and should also be leveraged to create simple, role-based, UX.</a:t>
            </a:r>
          </a:p>
          <a:p>
            <a:pPr marL="228600" indent="-228600">
              <a:buFont typeface="+mj-lt"/>
              <a:buAutoNum type="arabicPeriod"/>
            </a:pPr>
            <a:r>
              <a:rPr lang="en-US"/>
              <a:t>Assess security impacts in related applications and/or features, for example in Dynamics 365 Customer Insights, SharePoint, Teams, Power Apps Portals, Power BI, etc.</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6800495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are a few best practices when it comes to designing security roles in Dataverse.</a:t>
            </a:r>
          </a:p>
          <a:p>
            <a:pPr marL="228600" indent="-228600">
              <a:buFont typeface="+mj-lt"/>
              <a:buAutoNum type="arabicPeriod"/>
            </a:pPr>
            <a:r>
              <a:rPr lang="en-US"/>
              <a:t>Implement a least privilege strategy when designing your security roles.</a:t>
            </a:r>
            <a:br>
              <a:rPr lang="en-US"/>
            </a:br>
            <a:r>
              <a:rPr lang="en-US"/>
              <a:t>So, consider only providing users with what is necessary to accomplish their job by reducing read/write privileges to a user or business unit scope.</a:t>
            </a:r>
            <a:br>
              <a:rPr lang="en-US"/>
            </a:br>
            <a:r>
              <a:rPr lang="en-US"/>
              <a:t>You should also avoid granting delete privileges by favoring deactivating records instead. </a:t>
            </a:r>
          </a:p>
          <a:p>
            <a:pPr marL="228600" indent="-228600">
              <a:buFont typeface="+mj-lt"/>
              <a:buAutoNum type="arabicPeriod"/>
            </a:pPr>
            <a:r>
              <a:rPr lang="en-US"/>
              <a:t>When possible, try to drive most if not all security roles assignment through Azure AD groups</a:t>
            </a:r>
            <a:br>
              <a:rPr lang="en-US"/>
            </a:br>
            <a:r>
              <a:rPr lang="en-US"/>
              <a:t>This greatly reduces administration effort and risks of error.</a:t>
            </a:r>
          </a:p>
          <a:p>
            <a:pPr marL="228600" indent="-228600">
              <a:buFont typeface="+mj-lt"/>
              <a:buAutoNum type="arabicPeriod"/>
            </a:pPr>
            <a:r>
              <a:rPr lang="en-US"/>
              <a:t>When creating new roles, always start from a copy of existing security roles and create them at the root business unit.</a:t>
            </a:r>
          </a:p>
          <a:p>
            <a:pPr marL="228600" indent="-228600">
              <a:buFont typeface="+mj-lt"/>
              <a:buAutoNum type="arabicPeriod"/>
            </a:pPr>
            <a:r>
              <a:rPr lang="en-US"/>
              <a:t>Be mindful of privileges potentially leading to elevated permissions.</a:t>
            </a:r>
            <a:br>
              <a:rPr lang="en-US"/>
            </a:br>
            <a:r>
              <a:rPr lang="en-US"/>
              <a:t>For example, “Promote User to Microsoft Dynamics 365 Administrator Role”</a:t>
            </a:r>
          </a:p>
          <a:p>
            <a:pPr marL="228600" indent="-228600">
              <a:buFont typeface="+mj-lt"/>
              <a:buAutoNum type="arabicPeriod"/>
            </a:pPr>
            <a:r>
              <a:rPr lang="en-US"/>
              <a:t>Combine similar roles for easier management: you rarely need as many security roles as there are job titles.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7676585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Last but not least, there are a few things you should also be mindful of when it comes to security processes and guidelines.</a:t>
            </a:r>
          </a:p>
          <a:p>
            <a:pPr marL="228600" indent="-228600">
              <a:buFont typeface="+mj-lt"/>
              <a:buAutoNum type="arabicPeriod"/>
            </a:pPr>
            <a:r>
              <a:rPr lang="en-US"/>
              <a:t>Consider reporting as an option to simplify a security model.</a:t>
            </a:r>
            <a:br>
              <a:rPr lang="en-US"/>
            </a:br>
            <a:r>
              <a:rPr lang="en-US"/>
              <a:t>For example, if managers only need an overview of the business (e.g., territory pipeline forecast), instead of defining a complex model on individual records, consider an anonymized report with limited access to the underlying raw data.</a:t>
            </a:r>
          </a:p>
          <a:p>
            <a:pPr marL="228600" indent="-228600">
              <a:buFont typeface="+mj-lt"/>
              <a:buAutoNum type="arabicPeriod"/>
            </a:pPr>
            <a:r>
              <a:rPr lang="en-US"/>
              <a:t>Monitor customizations being deployed to production.</a:t>
            </a:r>
            <a:br>
              <a:rPr lang="en-US"/>
            </a:br>
            <a:r>
              <a:rPr lang="en-US"/>
              <a:t>By being source control-centric and with a gated Application Lifecycle Management (ALM) approach – with code reviews and approvals of pull requests – you can reduce the risk of deploying malicious or unsecure customizations.</a:t>
            </a:r>
          </a:p>
          <a:p>
            <a:pPr marL="228600" indent="-228600">
              <a:buFont typeface="+mj-lt"/>
              <a:buAutoNum type="arabicPeriod"/>
            </a:pPr>
            <a:r>
              <a:rPr lang="en-US"/>
              <a:t>Have a secure process to handle changes to data involved in sensitive operations. </a:t>
            </a:r>
            <a:br>
              <a:rPr lang="en-US"/>
            </a:br>
            <a:r>
              <a:rPr lang="en-US"/>
              <a:t>For example, updating a customer phone number used for verification, should it be approved, audited? Should the customer be warned?</a:t>
            </a:r>
          </a:p>
          <a:p>
            <a:pPr marL="228600" indent="-228600">
              <a:buFont typeface="+mj-lt"/>
              <a:buAutoNum type="arabicPeriod"/>
            </a:pPr>
            <a:r>
              <a:rPr lang="en-US"/>
              <a:t>Consider security checks and trainings for employees accessing confidential data.</a:t>
            </a:r>
          </a:p>
          <a:p>
            <a:pPr marL="228600" indent="-228600">
              <a:buFont typeface="+mj-lt"/>
              <a:buAutoNum type="arabicPeriod"/>
            </a:pPr>
            <a:r>
              <a:rPr lang="en-US"/>
              <a:t>Don’t use Dataverse as a vault for highly sensitive information such as credit cards: compliant tools and solutions should be considered instead.</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1941862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Impact on reporting</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33080819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it comes to reporting, data often flows from Dataverse to other systems.</a:t>
            </a:r>
          </a:p>
          <a:p>
            <a:r>
              <a:rPr lang="en-US"/>
              <a:t>It’s important to be mindful of the security aspect of this, to be sure that users don’t get elevated access to confidential data through BI.</a:t>
            </a:r>
          </a:p>
          <a:p>
            <a:r>
              <a:rPr lang="en-US"/>
              <a:t>For data stored in “import mode” in Power BI, you can use row-level security to filter the records the report users have access to.</a:t>
            </a:r>
          </a:p>
          <a:p>
            <a:endParaRPr lang="en-US"/>
          </a:p>
          <a:p>
            <a:r>
              <a:rPr lang="en-US"/>
              <a:t>Another option is to use DirectQuery on top of Dataverse in Power BI. That way, the connected user’s security context is applied to retrieve data in real-time, making sure that users don’t see more data than what the Dataverse security model allows for them.</a:t>
            </a:r>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3734686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Introduction</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8:16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3052332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Resources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21577979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are a number of resources we recommend to go deeper into security.</a:t>
            </a:r>
          </a:p>
          <a:p>
            <a:pPr marL="228600" indent="-228600">
              <a:buFont typeface="+mj-lt"/>
              <a:buAutoNum type="arabicPeriod"/>
            </a:pPr>
            <a:r>
              <a:rPr lang="en-US"/>
              <a:t>The Dynamics 365 Implementation Guide has chapters on environment strategy and on security</a:t>
            </a:r>
          </a:p>
          <a:p>
            <a:pPr marL="228600" indent="-228600">
              <a:buFont typeface="+mj-lt"/>
              <a:buAutoNum type="arabicPeriod"/>
            </a:pPr>
            <a:r>
              <a:rPr lang="en-US"/>
              <a:t>There is a whole training module on Microsoft Learn on the Success by Design guidance for security.</a:t>
            </a:r>
          </a:p>
          <a:p>
            <a:pPr marL="228600" indent="-228600">
              <a:buFont typeface="+mj-lt"/>
              <a:buAutoNum type="arabicPeriod"/>
            </a:pPr>
            <a:r>
              <a:rPr lang="en-US"/>
              <a:t>The “Power Platform and Dynamics 365 Apps - Guide to security and compliance 2021”  is a document pulls together various information sources to provide an overview and underpinning details on aspects related to Compliance, Privacy, Security and Transparency.</a:t>
            </a:r>
          </a:p>
          <a:p>
            <a:pPr marL="228600" indent="-228600">
              <a:buFont typeface="+mj-lt"/>
              <a:buAutoNum type="arabicPeriod"/>
            </a:pPr>
            <a:r>
              <a:rPr lang="en-US"/>
              <a:t>Last, the “Embrace proactive security with Zero Trust” whitepaper describes Microsoft’s framework on security.</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14205813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Thank you</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3291247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Before diving into individual capabilities, it’s important to remember that security controls should be put in place to enable an appropriate use of data.</a:t>
            </a:r>
          </a:p>
          <a:p>
            <a:r>
              <a:rPr lang="en-US"/>
              <a:t>It’s about empowering users in a governed and secure way. Not just blocking users from being productive.</a:t>
            </a:r>
          </a:p>
          <a:p>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sz="900">
                <a:cs typeface="+mn-cs"/>
              </a:rPr>
              <a:t>So, when putting protections in place, you should be clear what threats you’re looking to address. </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900">
                <a:cs typeface="+mn-cs"/>
              </a:rPr>
              <a:t>Being clear on what concerns you’re addressing is crucial to evaluate the value and effectiveness of security investments.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084454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Power Platform is built on top of Azure.</a:t>
            </a:r>
          </a:p>
          <a:p>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a:t>Being part of Azure means that we are offering an uncompromising commitment to privacy. It’s your data, empowering your experiences, and it’s controlled by you. </a:t>
            </a:r>
          </a:p>
          <a:p>
            <a:r>
              <a:rPr lang="en-US"/>
              <a:t>Security is foundational for Azure, and the Power Platform takes advantage of multilayered security investments provided across physical datacenters, infrastructure, operations, cybersecurity and data compliance.</a:t>
            </a:r>
          </a:p>
          <a:p>
            <a:r>
              <a:rPr lang="en-US"/>
              <a:t>Azure has more than 90 compliance offerings. </a:t>
            </a:r>
          </a:p>
          <a:p>
            <a:r>
              <a:rPr lang="en-US"/>
              <a:t>This allows the Power Platform to effectively support standards like GDPR, FedRAMP, and more. </a:t>
            </a:r>
          </a:p>
          <a:p>
            <a:endParaRPr lang="en-US"/>
          </a:p>
          <a:p>
            <a:r>
              <a:rPr lang="en-US"/>
              <a:t>On top of that, the Power Platform has additional governance capabilities like resource management and monitoring, making it simple to set up proper guardrails for enterprise scale rollout of the low-code platform. </a:t>
            </a:r>
          </a:p>
          <a:p>
            <a:r>
              <a:rPr lang="en-US"/>
              <a:t>The Power Platform has native Azure Active Directory integration, and benefits from encryption capabilities for data at rest and in-transit. </a:t>
            </a:r>
          </a:p>
          <a:p>
            <a:endParaRPr lang="en-US"/>
          </a:p>
          <a:p>
            <a:r>
              <a:rPr lang="en-US"/>
              <a:t>Lastly, the Power Platform offers management and monitoring capabilities.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1658521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a:t>In 2021, Brad Smith, Microsoft President and Chief Legal Officer, made a commitment to European customers that actually apply to all customers.</a:t>
            </a:r>
          </a:p>
          <a:p>
            <a:r>
              <a:rPr lang="en-US"/>
              <a:t>This related to where your data (personal data, diagnostic data, service-generated data) is stored in terms of geography, but also related to the availability of technical controls, such as Lockbox and customer managed keys, to further secure your data.</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22473667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Regulation &amp; Compliance</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19246673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a:t>It’s critical that you understand </a:t>
            </a:r>
            <a:r>
              <a:rPr kumimoji="0" lang="en-US" sz="9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how regulatory requirements impact your applications.</a:t>
            </a:r>
          </a:p>
          <a:p>
            <a:pPr marL="0" marR="0" lvl="0" indent="0" algn="l" defTabSz="914367" rtl="0" eaLnBrk="1" fontAlgn="auto" latinLnBrk="0" hangingPunct="1">
              <a:lnSpc>
                <a:spcPct val="90000"/>
              </a:lnSpc>
              <a:spcBef>
                <a:spcPts val="0"/>
              </a:spcBef>
              <a:spcAft>
                <a:spcPts val="333"/>
              </a:spcAft>
              <a:buClrTx/>
              <a:buSzTx/>
              <a:buFontTx/>
              <a:buNone/>
              <a:tabLst/>
              <a:defRPr/>
            </a:pPr>
            <a:r>
              <a:rPr kumimoji="0" lang="en-US" sz="9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So, you should:</a:t>
            </a:r>
          </a:p>
          <a:p>
            <a:pPr marL="228600" marR="0" lvl="0" indent="-228600" algn="l" defTabSz="914367" rtl="0" eaLnBrk="1" fontAlgn="auto" latinLnBrk="0" hangingPunct="1">
              <a:lnSpc>
                <a:spcPct val="90000"/>
              </a:lnSpc>
              <a:spcBef>
                <a:spcPts val="0"/>
              </a:spcBef>
              <a:spcAft>
                <a:spcPts val="333"/>
              </a:spcAft>
              <a:buClrTx/>
              <a:buSzTx/>
              <a:buFont typeface="+mj-lt"/>
              <a:buAutoNum type="arabicPeriod"/>
              <a:tabLst/>
              <a:defRPr/>
            </a:pPr>
            <a:r>
              <a:rPr kumimoji="0" lang="en-US" sz="9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Validate that Microsoft and your implementation (i.e., your use of out-of-the box features or your customizations) comply with regulatory requirements for data security.</a:t>
            </a:r>
            <a:br>
              <a:rPr kumimoji="0" lang="en-US" sz="9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br>
            <a:r>
              <a:rPr kumimoji="0" lang="en-US" sz="9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You can use the Microsoft Trust Center for more information.</a:t>
            </a:r>
          </a:p>
          <a:p>
            <a:pPr marL="228600" marR="0" lvl="0" indent="-228600" algn="l" defTabSz="914367" rtl="0" eaLnBrk="1" fontAlgn="auto" latinLnBrk="0" hangingPunct="1">
              <a:lnSpc>
                <a:spcPct val="90000"/>
              </a:lnSpc>
              <a:spcBef>
                <a:spcPts val="0"/>
              </a:spcBef>
              <a:spcAft>
                <a:spcPts val="333"/>
              </a:spcAft>
              <a:buClrTx/>
              <a:buSzTx/>
              <a:buFont typeface="+mj-lt"/>
              <a:buAutoNum type="arabicPeriod"/>
              <a:tabLst/>
              <a:defRPr/>
            </a:pPr>
            <a:r>
              <a:rPr kumimoji="0" lang="en-US" sz="9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Understand where your data is located and the impact on regulatory requirements </a:t>
            </a:r>
            <a:br>
              <a:rPr kumimoji="0" lang="en-US" sz="9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br>
            <a:r>
              <a:rPr kumimoji="0" lang="en-US" sz="9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In multi-geo configurations, you can create environments in regions that are different from the region your tenant resides in.</a:t>
            </a:r>
          </a:p>
          <a:p>
            <a:pPr marL="228600" marR="0" lvl="0" indent="-228600" algn="l" defTabSz="914367" rtl="0" eaLnBrk="1" fontAlgn="auto" latinLnBrk="0" hangingPunct="1">
              <a:lnSpc>
                <a:spcPct val="90000"/>
              </a:lnSpc>
              <a:spcBef>
                <a:spcPts val="0"/>
              </a:spcBef>
              <a:spcAft>
                <a:spcPts val="333"/>
              </a:spcAft>
              <a:buClrTx/>
              <a:buSzTx/>
              <a:buFont typeface="+mj-lt"/>
              <a:buAutoNum type="arabicPeriod"/>
              <a:tabLst/>
              <a:defRPr/>
            </a:pPr>
            <a:r>
              <a:rPr kumimoji="0" lang="en-US" sz="900" b="0" i="0" u="none" strike="noStrike" kern="1200" cap="none" spc="0" normalizeH="0" baseline="0" noProof="0">
                <a:ln>
                  <a:noFill/>
                </a:ln>
                <a:effectLst/>
                <a:uLnTx/>
                <a:uFillTx/>
                <a:latin typeface="Segoe UI"/>
                <a:ea typeface="+mn-ea"/>
                <a:cs typeface="Segoe UI" panose="020B0502040204020203" pitchFamily="34" charset="0"/>
              </a:rPr>
              <a:t>Review available Data Protection Resources such as the latest penetration test reports on the Microsoft Service Trust Portal.</a:t>
            </a:r>
          </a:p>
          <a:p>
            <a:pPr marL="228600" marR="0" lvl="0" indent="-228600" algn="l" defTabSz="914367" rtl="0" eaLnBrk="1" fontAlgn="auto" latinLnBrk="0" hangingPunct="1">
              <a:lnSpc>
                <a:spcPct val="90000"/>
              </a:lnSpc>
              <a:spcBef>
                <a:spcPts val="0"/>
              </a:spcBef>
              <a:spcAft>
                <a:spcPts val="333"/>
              </a:spcAft>
              <a:buClrTx/>
              <a:buSzTx/>
              <a:buFont typeface="+mj-lt"/>
              <a:buAutoNum type="arabicPeriod"/>
              <a:tabLst/>
              <a:defRPr/>
            </a:pPr>
            <a:endParaRPr kumimoji="0" lang="en-US" sz="9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30623069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Identity Management</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1/5/2022 8:17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12393395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ark title 2">
    <p:bg>
      <p:bgRef idx="1001">
        <a:schemeClr val="bg2"/>
      </p:bgRef>
    </p:bg>
    <p:spTree>
      <p:nvGrpSpPr>
        <p:cNvPr id="1" name=""/>
        <p:cNvGrpSpPr/>
        <p:nvPr/>
      </p:nvGrpSpPr>
      <p:grpSpPr>
        <a:xfrm>
          <a:off x="0" y="0"/>
          <a:ext cx="0" cy="0"/>
          <a:chOff x="0" y="0"/>
          <a:chExt cx="0" cy="0"/>
        </a:xfrm>
      </p:grpSpPr>
      <p:pic>
        <p:nvPicPr>
          <p:cNvPr id="7" name="Dark: Break through barriers">
            <a:extLst>
              <a:ext uri="{FF2B5EF4-FFF2-40B4-BE49-F238E27FC236}">
                <a16:creationId xmlns:a16="http://schemas.microsoft.com/office/drawing/2014/main" id="{DD933C26-17AD-4009-92E5-51D531D61A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bwMode="ltGray">
          <a:xfrm>
            <a:off x="5693594" y="292101"/>
            <a:ext cx="6271552" cy="6271542"/>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Topic name or subtitle</a:t>
            </a:r>
          </a:p>
        </p:txBody>
      </p:sp>
      <p:pic>
        <p:nvPicPr>
          <p:cNvPr id="8" name="Picture 7" descr="Graphical user interface&#10;&#10;Description automatically generated with low confidence">
            <a:extLst>
              <a:ext uri="{FF2B5EF4-FFF2-40B4-BE49-F238E27FC236}">
                <a16:creationId xmlns:a16="http://schemas.microsoft.com/office/drawing/2014/main" id="{5FFF0A47-7543-41B6-9868-D5B1EA735187}"/>
              </a:ext>
            </a:extLst>
          </p:cNvPr>
          <p:cNvPicPr>
            <a:picLocks noChangeAspect="1"/>
          </p:cNvPicPr>
          <p:nvPr userDrawn="1"/>
        </p:nvPicPr>
        <p:blipFill rotWithShape="1">
          <a:blip r:embed="rId3"/>
          <a:srcRect l="8251" t="33298" r="8207" b="32992"/>
          <a:stretch/>
        </p:blipFill>
        <p:spPr bwMode="invGray">
          <a:xfrm>
            <a:off x="584200" y="585788"/>
            <a:ext cx="2855205" cy="289320"/>
          </a:xfrm>
          <a:prstGeom prst="rect">
            <a:avLst/>
          </a:prstGeom>
        </p:spPr>
      </p:pic>
      <p:sp>
        <p:nvSpPr>
          <p:cNvPr id="6" name="Text Placeholder 4">
            <a:extLst>
              <a:ext uri="{FF2B5EF4-FFF2-40B4-BE49-F238E27FC236}">
                <a16:creationId xmlns:a16="http://schemas.microsoft.com/office/drawing/2014/main" id="{2CB76050-475B-4C99-A78E-916281BF9BB7}"/>
              </a:ext>
            </a:extLst>
          </p:cNvPr>
          <p:cNvSpPr>
            <a:spLocks noGrp="1"/>
          </p:cNvSpPr>
          <p:nvPr>
            <p:ph type="body" sz="quarter" idx="13" hasCustomPrompt="1"/>
          </p:nvPr>
        </p:nvSpPr>
        <p:spPr>
          <a:xfrm>
            <a:off x="582041" y="5066296"/>
            <a:ext cx="4164583"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and title</a:t>
            </a:r>
          </a:p>
        </p:txBody>
      </p:sp>
    </p:spTree>
    <p:extLst>
      <p:ext uri="{BB962C8B-B14F-4D97-AF65-F5344CB8AC3E}">
        <p14:creationId xmlns:p14="http://schemas.microsoft.com/office/powerpoint/2010/main" val="38600008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graphic 2">
    <p:bg>
      <p:bgRef idx="1001">
        <a:schemeClr val="bg2"/>
      </p:bgRef>
    </p:bg>
    <p:spTree>
      <p:nvGrpSpPr>
        <p:cNvPr id="1" name=""/>
        <p:cNvGrpSpPr/>
        <p:nvPr/>
      </p:nvGrpSpPr>
      <p:grpSpPr>
        <a:xfrm>
          <a:off x="0" y="0"/>
          <a:ext cx="0" cy="0"/>
          <a:chOff x="0" y="0"/>
          <a:chExt cx="0" cy="0"/>
        </a:xfrm>
      </p:grpSpPr>
      <p:pic>
        <p:nvPicPr>
          <p:cNvPr id="4" name="Dark: Break through barriers">
            <a:extLst>
              <a:ext uri="{FF2B5EF4-FFF2-40B4-BE49-F238E27FC236}">
                <a16:creationId xmlns:a16="http://schemas.microsoft.com/office/drawing/2014/main" id="{AE01FB6F-69FB-4C55-8F77-47A913335DB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458" t="41245" r="41127" b="18630"/>
          <a:stretch/>
        </p:blipFill>
        <p:spPr bwMode="ltGray">
          <a:xfrm>
            <a:off x="0" y="-1"/>
            <a:ext cx="12192001"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05513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creensho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10198-B250-44FD-9AC7-BA0E6E23B5C1}"/>
              </a:ext>
            </a:extLst>
          </p:cNvPr>
          <p:cNvSpPr>
            <a:spLocks noGrp="1"/>
          </p:cNvSpPr>
          <p:nvPr>
            <p:ph type="title"/>
          </p:nvPr>
        </p:nvSpPr>
        <p:spPr>
          <a:xfrm>
            <a:off x="588263" y="457200"/>
            <a:ext cx="3856737" cy="553998"/>
          </a:xfrm>
        </p:spPr>
        <p:txBody>
          <a:bodyPr/>
          <a:lstStyle/>
          <a:p>
            <a:r>
              <a:rPr lang="en-US"/>
              <a:t>Click to edit Master title style</a:t>
            </a:r>
          </a:p>
        </p:txBody>
      </p:sp>
      <p:sp>
        <p:nvSpPr>
          <p:cNvPr id="14" name="Text Placeholder 13">
            <a:extLst>
              <a:ext uri="{FF2B5EF4-FFF2-40B4-BE49-F238E27FC236}">
                <a16:creationId xmlns:a16="http://schemas.microsoft.com/office/drawing/2014/main" id="{6F25D0DC-756F-45C2-A98F-05B75941978C}"/>
              </a:ext>
            </a:extLst>
          </p:cNvPr>
          <p:cNvSpPr>
            <a:spLocks noGrp="1"/>
          </p:cNvSpPr>
          <p:nvPr>
            <p:ph type="body" sz="quarter" idx="11"/>
          </p:nvPr>
        </p:nvSpPr>
        <p:spPr>
          <a:xfrm>
            <a:off x="588263" y="2395538"/>
            <a:ext cx="3856737" cy="861774"/>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Content Placeholder 4">
            <a:extLst>
              <a:ext uri="{FF2B5EF4-FFF2-40B4-BE49-F238E27FC236}">
                <a16:creationId xmlns:a16="http://schemas.microsoft.com/office/drawing/2014/main" id="{A111676F-0A7B-49C1-8A96-1063E1813997}"/>
              </a:ext>
            </a:extLst>
          </p:cNvPr>
          <p:cNvSpPr>
            <a:spLocks noGrp="1"/>
          </p:cNvSpPr>
          <p:nvPr>
            <p:ph sz="quarter" idx="12" hasCustomPrompt="1"/>
          </p:nvPr>
        </p:nvSpPr>
        <p:spPr>
          <a:xfrm>
            <a:off x="5202937" y="1464400"/>
            <a:ext cx="6989063" cy="3929199"/>
          </a:xfrm>
          <a:prstGeom prst="roundRect">
            <a:avLst>
              <a:gd name="adj" fmla="val 0"/>
            </a:avLst>
          </a:prstGeom>
          <a:blipFill>
            <a:blip r:embed="rId2"/>
            <a:stretch>
              <a:fillRect/>
            </a:stretch>
          </a:blipFill>
          <a:ln w="381000">
            <a:solidFill>
              <a:schemeClr val="tx1"/>
            </a:solidFill>
          </a:ln>
          <a:effectLst>
            <a:outerShdw blurRad="254000" dist="292100" dir="2700000" sx="101000" sy="101000" algn="ctr" rotWithShape="0">
              <a:srgbClr val="000000">
                <a:alpha val="15000"/>
              </a:srgbClr>
            </a:outerShdw>
          </a:effectLst>
        </p:spPr>
        <p:txBody>
          <a:bodyPr tIns="2377440"/>
          <a:lstStyle>
            <a:lvl1pPr marL="0" indent="0">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Drag &amp; drop your photo here </a:t>
            </a:r>
            <a:br>
              <a:rPr lang="en-US"/>
            </a:br>
            <a:r>
              <a:rPr lang="en-US"/>
              <a:t>or click or tap icon below </a:t>
            </a:r>
            <a:br>
              <a:rPr lang="en-US"/>
            </a:br>
            <a:r>
              <a:rPr lang="en-US"/>
              <a:t>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a:p>
        </p:txBody>
      </p:sp>
    </p:spTree>
    <p:extLst>
      <p:ext uri="{BB962C8B-B14F-4D97-AF65-F5344CB8AC3E}">
        <p14:creationId xmlns:p14="http://schemas.microsoft.com/office/powerpoint/2010/main" val="39480249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23828141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AE4DC"/>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descr="Logo&#10;&#10;Description automatically generated with medium confidence">
            <a:extLst>
              <a:ext uri="{FF2B5EF4-FFF2-40B4-BE49-F238E27FC236}">
                <a16:creationId xmlns:a16="http://schemas.microsoft.com/office/drawing/2014/main" id="{4E695B53-CE74-45F5-B29D-B6E72D9A8E31}"/>
              </a:ext>
            </a:extLst>
          </p:cNvPr>
          <p:cNvPicPr>
            <a:picLocks noChangeAspect="1"/>
          </p:cNvPicPr>
          <p:nvPr userDrawn="1"/>
        </p:nvPicPr>
        <p:blipFill rotWithShape="1">
          <a:blip r:embed="rId2"/>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10073460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Ref idx="1001">
        <a:schemeClr val="bg2"/>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38375" y="1033463"/>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2238375" y="4424994"/>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2238375" y="4831394"/>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sp>
        <p:nvSpPr>
          <p:cNvPr id="12" name="Freeform: Shape 11">
            <a:extLst>
              <a:ext uri="{FF2B5EF4-FFF2-40B4-BE49-F238E27FC236}">
                <a16:creationId xmlns:a16="http://schemas.microsoft.com/office/drawing/2014/main" id="{B7906C05-2D3A-4EE1-8C05-624CD0DA8D38}"/>
              </a:ext>
            </a:extLst>
          </p:cNvPr>
          <p:cNvSpPr>
            <a:spLocks/>
          </p:cNvSpPr>
          <p:nvPr userDrawn="1"/>
        </p:nvSpPr>
        <p:spPr bwMode="auto">
          <a:xfrm>
            <a:off x="569912" y="1047750"/>
            <a:ext cx="1270000" cy="1133475"/>
          </a:xfrm>
          <a:custGeom>
            <a:avLst/>
            <a:gdLst>
              <a:gd name="connsiteX0" fmla="*/ 730250 w 1270000"/>
              <a:gd name="connsiteY0" fmla="*/ 0 h 1133475"/>
              <a:gd name="connsiteX1" fmla="*/ 1270000 w 1270000"/>
              <a:gd name="connsiteY1" fmla="*/ 0 h 1133475"/>
              <a:gd name="connsiteX2" fmla="*/ 1270000 w 1270000"/>
              <a:gd name="connsiteY2" fmla="*/ 566949 h 1133475"/>
              <a:gd name="connsiteX3" fmla="*/ 1029312 w 1270000"/>
              <a:gd name="connsiteY3" fmla="*/ 566949 h 1133475"/>
              <a:gd name="connsiteX4" fmla="*/ 1085148 w 1270000"/>
              <a:gd name="connsiteY4" fmla="*/ 773266 h 1133475"/>
              <a:gd name="connsiteX5" fmla="*/ 1270000 w 1270000"/>
              <a:gd name="connsiteY5" fmla="*/ 865432 h 1133475"/>
              <a:gd name="connsiteX6" fmla="*/ 1270000 w 1270000"/>
              <a:gd name="connsiteY6" fmla="*/ 1133475 h 1133475"/>
              <a:gd name="connsiteX7" fmla="*/ 988281 w 1270000"/>
              <a:gd name="connsiteY7" fmla="*/ 1045537 h 1133475"/>
              <a:gd name="connsiteX8" fmla="*/ 825425 w 1270000"/>
              <a:gd name="connsiteY8" fmla="*/ 897986 h 1133475"/>
              <a:gd name="connsiteX9" fmla="*/ 749285 w 1270000"/>
              <a:gd name="connsiteY9" fmla="*/ 702239 h 1133475"/>
              <a:gd name="connsiteX10" fmla="*/ 730250 w 1270000"/>
              <a:gd name="connsiteY10" fmla="*/ 471401 h 1133475"/>
              <a:gd name="connsiteX11" fmla="*/ 0 w 1270000"/>
              <a:gd name="connsiteY11" fmla="*/ 0 h 1133475"/>
              <a:gd name="connsiteX12" fmla="*/ 538163 w 1270000"/>
              <a:gd name="connsiteY12" fmla="*/ 0 h 1133475"/>
              <a:gd name="connsiteX13" fmla="*/ 538163 w 1270000"/>
              <a:gd name="connsiteY13" fmla="*/ 566949 h 1133475"/>
              <a:gd name="connsiteX14" fmla="*/ 297283 w 1270000"/>
              <a:gd name="connsiteY14" fmla="*/ 566949 h 1133475"/>
              <a:gd name="connsiteX15" fmla="*/ 353262 w 1270000"/>
              <a:gd name="connsiteY15" fmla="*/ 773266 h 1133475"/>
              <a:gd name="connsiteX16" fmla="*/ 538163 w 1270000"/>
              <a:gd name="connsiteY16" fmla="*/ 865432 h 1133475"/>
              <a:gd name="connsiteX17" fmla="*/ 538163 w 1270000"/>
              <a:gd name="connsiteY17" fmla="*/ 1133475 h 1133475"/>
              <a:gd name="connsiteX18" fmla="*/ 256147 w 1270000"/>
              <a:gd name="connsiteY18" fmla="*/ 1045537 h 1133475"/>
              <a:gd name="connsiteX19" fmla="*/ 92875 w 1270000"/>
              <a:gd name="connsiteY19" fmla="*/ 897986 h 1133475"/>
              <a:gd name="connsiteX20" fmla="*/ 16539 w 1270000"/>
              <a:gd name="connsiteY20" fmla="*/ 702239 h 1133475"/>
              <a:gd name="connsiteX21" fmla="*/ 0 w 1270000"/>
              <a:gd name="connsiteY21" fmla="*/ 563144 h 113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70000" h="1133475">
                <a:moveTo>
                  <a:pt x="730250" y="0"/>
                </a:moveTo>
                <a:lnTo>
                  <a:pt x="1270000" y="0"/>
                </a:lnTo>
                <a:lnTo>
                  <a:pt x="1270000" y="566949"/>
                </a:lnTo>
                <a:lnTo>
                  <a:pt x="1029312" y="566949"/>
                </a:lnTo>
                <a:cubicBezTo>
                  <a:pt x="1029312" y="656156"/>
                  <a:pt x="1050039" y="721687"/>
                  <a:pt x="1085148" y="773266"/>
                </a:cubicBezTo>
                <a:cubicBezTo>
                  <a:pt x="1120258" y="824422"/>
                  <a:pt x="1182016" y="855285"/>
                  <a:pt x="1270000" y="865432"/>
                </a:cubicBezTo>
                <a:lnTo>
                  <a:pt x="1270000" y="1133475"/>
                </a:lnTo>
                <a:cubicBezTo>
                  <a:pt x="1152406" y="1114873"/>
                  <a:pt x="1058499" y="1085701"/>
                  <a:pt x="988281" y="1045537"/>
                </a:cubicBezTo>
                <a:cubicBezTo>
                  <a:pt x="918063" y="1005795"/>
                  <a:pt x="863496" y="956330"/>
                  <a:pt x="825425" y="897986"/>
                </a:cubicBezTo>
                <a:cubicBezTo>
                  <a:pt x="787355" y="839220"/>
                  <a:pt x="761975" y="774112"/>
                  <a:pt x="749285" y="702239"/>
                </a:cubicBezTo>
                <a:cubicBezTo>
                  <a:pt x="736595" y="630366"/>
                  <a:pt x="730250" y="553420"/>
                  <a:pt x="730250" y="471401"/>
                </a:cubicBezTo>
                <a:close/>
                <a:moveTo>
                  <a:pt x="0" y="0"/>
                </a:moveTo>
                <a:lnTo>
                  <a:pt x="538163" y="0"/>
                </a:lnTo>
                <a:lnTo>
                  <a:pt x="538163" y="566949"/>
                </a:lnTo>
                <a:lnTo>
                  <a:pt x="297283" y="566949"/>
                </a:lnTo>
                <a:cubicBezTo>
                  <a:pt x="297283" y="655310"/>
                  <a:pt x="317639" y="721687"/>
                  <a:pt x="353262" y="773266"/>
                </a:cubicBezTo>
                <a:cubicBezTo>
                  <a:pt x="388461" y="824422"/>
                  <a:pt x="449954" y="855285"/>
                  <a:pt x="538163" y="865432"/>
                </a:cubicBezTo>
                <a:lnTo>
                  <a:pt x="538163" y="1133475"/>
                </a:lnTo>
                <a:cubicBezTo>
                  <a:pt x="420692" y="1114873"/>
                  <a:pt x="326545" y="1085701"/>
                  <a:pt x="256147" y="1045537"/>
                </a:cubicBezTo>
                <a:cubicBezTo>
                  <a:pt x="185325" y="1005795"/>
                  <a:pt x="131042" y="956330"/>
                  <a:pt x="92875" y="897986"/>
                </a:cubicBezTo>
                <a:cubicBezTo>
                  <a:pt x="54707" y="839220"/>
                  <a:pt x="29262" y="774112"/>
                  <a:pt x="16539" y="702239"/>
                </a:cubicBezTo>
                <a:cubicBezTo>
                  <a:pt x="8482" y="657847"/>
                  <a:pt x="2969" y="611341"/>
                  <a:pt x="0" y="563144"/>
                </a:cubicBezTo>
                <a:close/>
              </a:path>
            </a:pathLst>
          </a:custGeom>
          <a:gradFill>
            <a:gsLst>
              <a:gs pos="0">
                <a:srgbClr val="50E6FF"/>
              </a:gs>
              <a:gs pos="100000">
                <a:srgbClr val="D59DFF"/>
              </a:gs>
            </a:gsLst>
            <a:lin ang="2400000" scaled="0"/>
          </a:gradFill>
          <a:ln>
            <a:noFill/>
            <a:headEnd type="none" w="med" len="med"/>
            <a:tailEnd type="none" w="med" len="med"/>
          </a:ln>
          <a:effectLst>
            <a:outerShdw blurRad="355600" dist="190500" dir="5400000" sx="101000" sy="101000" algn="ctr" rotWithShape="0">
              <a:srgbClr val="000000">
                <a:alpha val="27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a:solidFill>
                <a:srgbClr val="FFFFFF"/>
              </a:solidFill>
              <a:cs typeface="Segoe UI" pitchFamily="34" charset="0"/>
            </a:endParaRPr>
          </a:p>
        </p:txBody>
      </p:sp>
    </p:spTree>
    <p:extLst>
      <p:ext uri="{BB962C8B-B14F-4D97-AF65-F5344CB8AC3E}">
        <p14:creationId xmlns:p14="http://schemas.microsoft.com/office/powerpoint/2010/main" val="39836622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lternate quote">
    <p:bg>
      <p:bgPr>
        <a:solidFill>
          <a:srgbClr val="EAE4DC"/>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78741-2E92-4352-847E-7E79AA3BEDE7}"/>
              </a:ext>
            </a:extLst>
          </p:cNvPr>
          <p:cNvSpPr/>
          <p:nvPr userDrawn="1"/>
        </p:nvSpPr>
        <p:spPr bwMode="auto">
          <a:xfrm>
            <a:off x="0" y="0"/>
            <a:ext cx="4064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40156270-9C86-4171-BEB2-C0F0D7A6B76A}"/>
              </a:ext>
            </a:extLst>
          </p:cNvPr>
          <p:cNvSpPr/>
          <p:nvPr userDrawn="1"/>
        </p:nvSpPr>
        <p:spPr bwMode="auto">
          <a:xfrm>
            <a:off x="1066800" y="1623526"/>
            <a:ext cx="10540999" cy="4217537"/>
          </a:xfrm>
          <a:prstGeom prst="rect">
            <a:avLst/>
          </a:prstGeom>
          <a:solidFill>
            <a:schemeClr val="bg1"/>
          </a:solidFill>
          <a:ln>
            <a:noFill/>
            <a:headEnd type="none" w="med" len="med"/>
            <a:tailEnd type="none" w="med" len="med"/>
          </a:ln>
          <a:effectLst>
            <a:outerShdw blurRad="355600" dist="190500" dir="5400000" sx="101000" sy="101000" algn="ctr" rotWithShape="0">
              <a:srgbClr val="000000">
                <a:alpha val="11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1066801" y="2191554"/>
            <a:ext cx="10058399" cy="2195395"/>
          </a:xfrm>
          <a:noFill/>
        </p:spPr>
        <p:txBody>
          <a:bodyPr wrap="square" lIns="457200" tIns="0" rIns="182880" bIns="0" anchor="b" anchorCtr="0">
            <a:normAutofit/>
          </a:bodyPr>
          <a:lstStyle>
            <a:lvl1pPr algn="l" defTabSz="932742" rtl="0" eaLnBrk="1" latinLnBrk="0" hangingPunct="1">
              <a:lnSpc>
                <a:spcPct val="90000"/>
              </a:lnSpc>
              <a:spcBef>
                <a:spcPct val="0"/>
              </a:spcBef>
              <a:buNone/>
              <a:defRPr lang="en-US" sz="28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1066801" y="4705389"/>
            <a:ext cx="10056883" cy="338554"/>
          </a:xfrm>
          <a:noFill/>
        </p:spPr>
        <p:txBody>
          <a:bodyPr wrap="square" lIns="457200" tIns="0" rIns="18288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1066801" y="5111789"/>
            <a:ext cx="10056882" cy="338554"/>
          </a:xfrm>
          <a:noFill/>
        </p:spPr>
        <p:txBody>
          <a:bodyPr wrap="square" lIns="457200" tIns="0" rIns="18288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sp>
        <p:nvSpPr>
          <p:cNvPr id="12" name="Rectangle 11">
            <a:extLst>
              <a:ext uri="{FF2B5EF4-FFF2-40B4-BE49-F238E27FC236}">
                <a16:creationId xmlns:a16="http://schemas.microsoft.com/office/drawing/2014/main" id="{B5CAA7F6-8C5E-4C0C-9380-3938313CCE9B}"/>
              </a:ext>
            </a:extLst>
          </p:cNvPr>
          <p:cNvSpPr/>
          <p:nvPr userDrawn="1"/>
        </p:nvSpPr>
        <p:spPr bwMode="auto">
          <a:xfrm>
            <a:off x="584200" y="866944"/>
            <a:ext cx="1460500" cy="1463040"/>
          </a:xfrm>
          <a:prstGeom prst="rect">
            <a:avLst/>
          </a:prstGeom>
          <a:gradFill>
            <a:gsLst>
              <a:gs pos="1000">
                <a:srgbClr val="50E6FF">
                  <a:alpha val="90000"/>
                </a:srgbClr>
              </a:gs>
              <a:gs pos="100000">
                <a:srgbClr val="D59DFF">
                  <a:alpha val="90000"/>
                </a:srgbClr>
              </a:gs>
            </a:gsLst>
            <a:lin ang="2400000" scaled="0"/>
          </a:gradFill>
          <a:ln>
            <a:noFill/>
            <a:headEnd type="none" w="med" len="med"/>
            <a:tailEnd type="none" w="med" len="med"/>
          </a:ln>
          <a:effectLst>
            <a:outerShdw blurRad="355600" dist="190500" dir="5400000" sx="101000" sy="101000" algn="ctr" rotWithShape="0">
              <a:srgbClr val="000000">
                <a:alpha val="27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4" name="Picture 13">
            <a:extLst>
              <a:ext uri="{FF2B5EF4-FFF2-40B4-BE49-F238E27FC236}">
                <a16:creationId xmlns:a16="http://schemas.microsoft.com/office/drawing/2014/main" id="{0D984DC6-2262-41BA-8742-20A3565F58FA}"/>
              </a:ext>
            </a:extLst>
          </p:cNvPr>
          <p:cNvPicPr>
            <a:picLocks noChangeAspect="1"/>
          </p:cNvPicPr>
          <p:nvPr userDrawn="1"/>
        </p:nvPicPr>
        <p:blipFill>
          <a:blip r:embed="rId2"/>
          <a:stretch>
            <a:fillRect/>
          </a:stretch>
        </p:blipFill>
        <p:spPr>
          <a:xfrm>
            <a:off x="862537" y="1222206"/>
            <a:ext cx="1079086" cy="969348"/>
          </a:xfrm>
          <a:prstGeom prst="rect">
            <a:avLst/>
          </a:prstGeom>
        </p:spPr>
      </p:pic>
    </p:spTree>
    <p:extLst>
      <p:ext uri="{BB962C8B-B14F-4D97-AF65-F5344CB8AC3E}">
        <p14:creationId xmlns:p14="http://schemas.microsoft.com/office/powerpoint/2010/main" val="29831915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5219" r:id="rId1"/>
    <p:sldLayoutId id="2147484710" r:id="rId2"/>
    <p:sldLayoutId id="2147485226" r:id="rId3"/>
    <p:sldLayoutId id="2147484240" r:id="rId4"/>
    <p:sldLayoutId id="2147484944" r:id="rId5"/>
    <p:sldLayoutId id="2147485137" r:id="rId6"/>
    <p:sldLayoutId id="2147485212" r:id="rId7"/>
    <p:sldLayoutId id="2147485224" r:id="rId8"/>
    <p:sldLayoutId id="2147484249" r:id="rId9"/>
    <p:sldLayoutId id="2147485222" r:id="rId10"/>
    <p:sldLayoutId id="2147485225" r:id="rId11"/>
    <p:sldLayoutId id="2147484673" r:id="rId12"/>
    <p:sldLayoutId id="2147485204" r:id="rId13"/>
    <p:sldLayoutId id="2147484299" r:id="rId1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twitter.com/HenryJammes" TargetMode="External"/><Relationship Id="rId7"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hyperlink" Target="https://www.linkedin.com/in/henryjammes/" TargetMode="Externa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image" Target="../media/image49.svg"/><Relationship Id="rId13" Type="http://schemas.openxmlformats.org/officeDocument/2006/relationships/hyperlink" Target="https://docs.microsoft.com/azure/active-directory/conditional-access/concept-continuous-access-evaluation" TargetMode="External"/><Relationship Id="rId3" Type="http://schemas.openxmlformats.org/officeDocument/2006/relationships/image" Target="../media/image44.png"/><Relationship Id="rId7" Type="http://schemas.openxmlformats.org/officeDocument/2006/relationships/image" Target="../media/image48.png"/><Relationship Id="rId12" Type="http://schemas.openxmlformats.org/officeDocument/2006/relationships/hyperlink" Target="https://docs.microsoft.com/power-platform/guidance/adoption/conditional-access"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47.svg"/><Relationship Id="rId11" Type="http://schemas.openxmlformats.org/officeDocument/2006/relationships/hyperlink" Target="https://docs.microsoft.com/power-platform/admin/restrict-access-online-trusted-ip-rules" TargetMode="External"/><Relationship Id="rId5" Type="http://schemas.openxmlformats.org/officeDocument/2006/relationships/image" Target="../media/image46.png"/><Relationship Id="rId15" Type="http://schemas.openxmlformats.org/officeDocument/2006/relationships/hyperlink" Target="https://docs.microsoft.com/azure/active-directory/managed-identities-azure-resources" TargetMode="External"/><Relationship Id="rId10" Type="http://schemas.openxmlformats.org/officeDocument/2006/relationships/hyperlink" Target="https://docs.microsoft.com/azure/active-directory/conditional-access/" TargetMode="External"/><Relationship Id="rId4" Type="http://schemas.openxmlformats.org/officeDocument/2006/relationships/image" Target="../media/image45.svg"/><Relationship Id="rId9" Type="http://schemas.openxmlformats.org/officeDocument/2006/relationships/hyperlink" Target="https://docs.microsoft.com/azure/active-directory/authentication/concept-mfa-howitworks" TargetMode="External"/><Relationship Id="rId14" Type="http://schemas.openxmlformats.org/officeDocument/2006/relationships/hyperlink" Target="https://docs.microsoft.com/azure/key-vault/general/" TargetMode="External"/></Relationships>
</file>

<file path=ppt/slides/_rels/slide11.xml.rels><?xml version="1.0" encoding="UTF-8" standalone="yes"?>
<Relationships xmlns="http://schemas.openxmlformats.org/package/2006/relationships"><Relationship Id="rId8" Type="http://schemas.openxmlformats.org/officeDocument/2006/relationships/image" Target="../media/image55.svg"/><Relationship Id="rId13" Type="http://schemas.openxmlformats.org/officeDocument/2006/relationships/hyperlink" Target="https://powerapps.microsoft.com/blog/building-a-jit-app-for-elevated-permissions-on-microsoft-power-platform" TargetMode="External"/><Relationship Id="rId3" Type="http://schemas.openxmlformats.org/officeDocument/2006/relationships/image" Target="../media/image50.png"/><Relationship Id="rId7" Type="http://schemas.openxmlformats.org/officeDocument/2006/relationships/image" Target="../media/image54.png"/><Relationship Id="rId12" Type="http://schemas.openxmlformats.org/officeDocument/2006/relationships/hyperlink" Target="https://docs.microsoft.com/power-platform/admin/prevent-elevation-security-role-privilege"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53.svg"/><Relationship Id="rId11" Type="http://schemas.openxmlformats.org/officeDocument/2006/relationships/hyperlink" Target="https://docs.microsoft.com/azure/active-directory/privileged-identity-management" TargetMode="External"/><Relationship Id="rId5" Type="http://schemas.openxmlformats.org/officeDocument/2006/relationships/image" Target="../media/image52.png"/><Relationship Id="rId15" Type="http://schemas.openxmlformats.org/officeDocument/2006/relationships/hyperlink" Target="https://docs.microsoft.com/power-platform/admin/manage-application-users" TargetMode="External"/><Relationship Id="rId10" Type="http://schemas.openxmlformats.org/officeDocument/2006/relationships/hyperlink" Target="https://docs.microsoft.com/power-platform/admin/database-security" TargetMode="External"/><Relationship Id="rId4" Type="http://schemas.openxmlformats.org/officeDocument/2006/relationships/image" Target="../media/image51.svg"/><Relationship Id="rId9" Type="http://schemas.openxmlformats.org/officeDocument/2006/relationships/hyperlink" Target="https://docs.microsoft.com/power-platform/admin/use-service-admin-role-manage-tenant" TargetMode="External"/><Relationship Id="rId14" Type="http://schemas.openxmlformats.org/officeDocument/2006/relationships/hyperlink" Target="https://docs.microsoft.com/azure/active-directory/develop/howto-create-service-principal-porta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11.svg"/></Relationships>
</file>

<file path=ppt/slides/_rels/slide13.xml.rels><?xml version="1.0" encoding="UTF-8" standalone="yes"?>
<Relationships xmlns="http://schemas.openxmlformats.org/package/2006/relationships"><Relationship Id="rId8" Type="http://schemas.openxmlformats.org/officeDocument/2006/relationships/image" Target="../media/image60.png"/><Relationship Id="rId13" Type="http://schemas.openxmlformats.org/officeDocument/2006/relationships/image" Target="../media/image65.svg"/><Relationship Id="rId3" Type="http://schemas.openxmlformats.org/officeDocument/2006/relationships/image" Target="../media/image56.png"/><Relationship Id="rId7" Type="http://schemas.openxmlformats.org/officeDocument/2006/relationships/hyperlink" Target="https://docs.microsoft.com/power-platform/admin/multiple-online-environments-tenants" TargetMode="External"/><Relationship Id="rId12" Type="http://schemas.openxmlformats.org/officeDocument/2006/relationships/image" Target="../media/image64.png"/><Relationship Id="rId17" Type="http://schemas.openxmlformats.org/officeDocument/2006/relationships/image" Target="../media/image69.svg"/><Relationship Id="rId2" Type="http://schemas.openxmlformats.org/officeDocument/2006/relationships/notesSlide" Target="../notesSlides/notesSlide13.xml"/><Relationship Id="rId16" Type="http://schemas.openxmlformats.org/officeDocument/2006/relationships/image" Target="../media/image68.png"/><Relationship Id="rId1" Type="http://schemas.openxmlformats.org/officeDocument/2006/relationships/slideLayout" Target="../slideLayouts/slideLayout3.xml"/><Relationship Id="rId6" Type="http://schemas.openxmlformats.org/officeDocument/2006/relationships/image" Target="../media/image59.svg"/><Relationship Id="rId11" Type="http://schemas.openxmlformats.org/officeDocument/2006/relationships/image" Target="../media/image63.svg"/><Relationship Id="rId5" Type="http://schemas.openxmlformats.org/officeDocument/2006/relationships/image" Target="../media/image58.png"/><Relationship Id="rId15" Type="http://schemas.openxmlformats.org/officeDocument/2006/relationships/image" Target="../media/image67.svg"/><Relationship Id="rId10" Type="http://schemas.openxmlformats.org/officeDocument/2006/relationships/image" Target="../media/image62.png"/><Relationship Id="rId4" Type="http://schemas.openxmlformats.org/officeDocument/2006/relationships/image" Target="../media/image57.svg"/><Relationship Id="rId9" Type="http://schemas.openxmlformats.org/officeDocument/2006/relationships/image" Target="../media/image61.svg"/><Relationship Id="rId14" Type="http://schemas.openxmlformats.org/officeDocument/2006/relationships/image" Target="../media/image66.png"/></Relationships>
</file>

<file path=ppt/slides/_rels/slide14.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hyperlink" Target="https://docs.microsoft.com/power-platform/admin/wp-data-loss-prevention" TargetMode="External"/><Relationship Id="rId7" Type="http://schemas.openxmlformats.org/officeDocument/2006/relationships/image" Target="../media/image71.sv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70.png"/><Relationship Id="rId11" Type="http://schemas.openxmlformats.org/officeDocument/2006/relationships/image" Target="../media/image75.svg"/><Relationship Id="rId5" Type="http://schemas.openxmlformats.org/officeDocument/2006/relationships/hyperlink" Target="https://docs.microsoft.com/power-platform/admin/block-forwarded-email-from-power-automate" TargetMode="External"/><Relationship Id="rId10" Type="http://schemas.openxmlformats.org/officeDocument/2006/relationships/image" Target="../media/image74.png"/><Relationship Id="rId4" Type="http://schemas.openxmlformats.org/officeDocument/2006/relationships/hyperlink" Target="https://docs.microsoft.com/power-platform/admin/cross-tenant-restrictions" TargetMode="External"/><Relationship Id="rId9" Type="http://schemas.openxmlformats.org/officeDocument/2006/relationships/image" Target="../media/image73.svg"/></Relationships>
</file>

<file path=ppt/slides/_rels/slide15.xml.rels><?xml version="1.0" encoding="UTF-8" standalone="yes"?>
<Relationships xmlns="http://schemas.openxmlformats.org/package/2006/relationships"><Relationship Id="rId8" Type="http://schemas.openxmlformats.org/officeDocument/2006/relationships/hyperlink" Target="https://docs.microsoft.com/power-platform/admin/analytics-flow" TargetMode="External"/><Relationship Id="rId13" Type="http://schemas.openxmlformats.org/officeDocument/2006/relationships/image" Target="../media/image78.png"/><Relationship Id="rId3" Type="http://schemas.openxmlformats.org/officeDocument/2006/relationships/hyperlink" Target="https://docs.microsoft.com/power-platform/admin/audit-data-user-activity" TargetMode="External"/><Relationship Id="rId7" Type="http://schemas.openxmlformats.org/officeDocument/2006/relationships/hyperlink" Target="https://docs.microsoft.com/power-platform/admin/tenant-level-analytics" TargetMode="External"/><Relationship Id="rId12" Type="http://schemas.openxmlformats.org/officeDocument/2006/relationships/image" Target="../media/image77.sv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https://docs.microsoft.com/power-platform/admin/overview-integration-application-insights" TargetMode="External"/><Relationship Id="rId11" Type="http://schemas.openxmlformats.org/officeDocument/2006/relationships/image" Target="../media/image76.png"/><Relationship Id="rId5" Type="http://schemas.openxmlformats.org/officeDocument/2006/relationships/hyperlink" Target="https://docs.microsoft.com/azure/sentinel/connect-dynamics-365" TargetMode="External"/><Relationship Id="rId10" Type="http://schemas.openxmlformats.org/officeDocument/2006/relationships/hyperlink" Target="https://docs.microsoft.com/power-platform/guidance/coe/starter-kit" TargetMode="External"/><Relationship Id="rId4" Type="http://schemas.openxmlformats.org/officeDocument/2006/relationships/hyperlink" Target="https://docs.microsoft.com/power-platform/admin/enable-use-comprehensive-auditing" TargetMode="External"/><Relationship Id="rId9" Type="http://schemas.openxmlformats.org/officeDocument/2006/relationships/hyperlink" Target="https://docs.microsoft.com/power-platform/admin/self-service-analytics" TargetMode="External"/><Relationship Id="rId14" Type="http://schemas.openxmlformats.org/officeDocument/2006/relationships/image" Target="../media/image79.svg"/></Relationships>
</file>

<file path=ppt/slides/_rels/slide16.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hyperlink" Target="https://docs.microsoft.com/power-platform/admin/manage-encryption-key" TargetMode="External"/><Relationship Id="rId7" Type="http://schemas.openxmlformats.org/officeDocument/2006/relationships/image" Target="../media/image81.sv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80.png"/><Relationship Id="rId11" Type="http://schemas.openxmlformats.org/officeDocument/2006/relationships/image" Target="../media/image85.svg"/><Relationship Id="rId5" Type="http://schemas.openxmlformats.org/officeDocument/2006/relationships/hyperlink" Target="https://docs.microsoft.com/microsoft-365/compliance/information-protection" TargetMode="External"/><Relationship Id="rId10" Type="http://schemas.openxmlformats.org/officeDocument/2006/relationships/image" Target="../media/image84.png"/><Relationship Id="rId4" Type="http://schemas.openxmlformats.org/officeDocument/2006/relationships/hyperlink" Target="https://docs.microsoft.com/azure/purview/overview" TargetMode="External"/><Relationship Id="rId9" Type="http://schemas.openxmlformats.org/officeDocument/2006/relationships/image" Target="../media/image83.svg"/></Relationships>
</file>

<file path=ppt/slides/_rels/slide17.xml.rels><?xml version="1.0" encoding="UTF-8" standalone="yes"?>
<Relationships xmlns="http://schemas.openxmlformats.org/package/2006/relationships"><Relationship Id="rId8" Type="http://schemas.openxmlformats.org/officeDocument/2006/relationships/image" Target="../media/image88.png"/><Relationship Id="rId3" Type="http://schemas.openxmlformats.org/officeDocument/2006/relationships/hyperlink" Target="https://docs.microsoft.com/power-platform/guidance/expressroute/overview" TargetMode="External"/><Relationship Id="rId7" Type="http://schemas.openxmlformats.org/officeDocument/2006/relationships/image" Target="../media/image87.sv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86.png"/><Relationship Id="rId11" Type="http://schemas.openxmlformats.org/officeDocument/2006/relationships/image" Target="../media/image91.svg"/><Relationship Id="rId5" Type="http://schemas.openxmlformats.org/officeDocument/2006/relationships/hyperlink" Target="https://docs.microsoft.com/azure/api-management/export-api-power-platform" TargetMode="External"/><Relationship Id="rId10" Type="http://schemas.openxmlformats.org/officeDocument/2006/relationships/image" Target="../media/image90.png"/><Relationship Id="rId4" Type="http://schemas.openxmlformats.org/officeDocument/2006/relationships/hyperlink" Target="https://docs.microsoft.com/azure/api-management/" TargetMode="External"/><Relationship Id="rId9" Type="http://schemas.openxmlformats.org/officeDocument/2006/relationships/image" Target="../media/image89.sv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11.svg"/></Relationships>
</file>

<file path=ppt/slides/_rels/slide19.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hyperlink" Target="https://docs.microsoft.com/power-platform/admin/multiple-online-environments-tenants"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diagramColors" Target="../diagrams/colors1.xml"/><Relationship Id="rId11" Type="http://schemas.openxmlformats.org/officeDocument/2006/relationships/image" Target="../media/image59.svg"/><Relationship Id="rId5" Type="http://schemas.openxmlformats.org/officeDocument/2006/relationships/diagramQuickStyle" Target="../diagrams/quickStyle1.xml"/><Relationship Id="rId10" Type="http://schemas.openxmlformats.org/officeDocument/2006/relationships/image" Target="../media/image58.png"/><Relationship Id="rId4" Type="http://schemas.openxmlformats.org/officeDocument/2006/relationships/diagramLayout" Target="../diagrams/layout1.xml"/><Relationship Id="rId9" Type="http://schemas.openxmlformats.org/officeDocument/2006/relationships/image" Target="../media/image57.sv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11.svg"/></Relationships>
</file>

<file path=ppt/slides/_rels/slide20.xml.rels><?xml version="1.0" encoding="UTF-8" standalone="yes"?>
<Relationships xmlns="http://schemas.openxmlformats.org/package/2006/relationships"><Relationship Id="rId8" Type="http://schemas.openxmlformats.org/officeDocument/2006/relationships/image" Target="../media/image95.svg"/><Relationship Id="rId3" Type="http://schemas.openxmlformats.org/officeDocument/2006/relationships/hyperlink" Target="https://docs.microsoft.com/power-platform/admin/control-user-access" TargetMode="External"/><Relationship Id="rId7" Type="http://schemas.openxmlformats.org/officeDocument/2006/relationships/image" Target="../media/image94.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93.svg"/><Relationship Id="rId5" Type="http://schemas.openxmlformats.org/officeDocument/2006/relationships/image" Target="../media/image92.png"/><Relationship Id="rId10" Type="http://schemas.openxmlformats.org/officeDocument/2006/relationships/image" Target="../media/image97.svg"/><Relationship Id="rId4" Type="http://schemas.openxmlformats.org/officeDocument/2006/relationships/hyperlink" Target="https://docs.microsoft.com/power-platform/admin/backup-restore-environments" TargetMode="External"/><Relationship Id="rId9" Type="http://schemas.openxmlformats.org/officeDocument/2006/relationships/image" Target="../media/image96.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0.xml"/><Relationship Id="rId4" Type="http://schemas.openxmlformats.org/officeDocument/2006/relationships/image" Target="../media/image11.svg"/></Relationships>
</file>

<file path=ppt/slides/_rels/slide22.xml.rels><?xml version="1.0" encoding="UTF-8" standalone="yes"?>
<Relationships xmlns="http://schemas.openxmlformats.org/package/2006/relationships"><Relationship Id="rId8" Type="http://schemas.openxmlformats.org/officeDocument/2006/relationships/image" Target="../media/image103.svg"/><Relationship Id="rId3" Type="http://schemas.openxmlformats.org/officeDocument/2006/relationships/image" Target="../media/image98.png"/><Relationship Id="rId7" Type="http://schemas.openxmlformats.org/officeDocument/2006/relationships/image" Target="../media/image102.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101.svg"/><Relationship Id="rId5" Type="http://schemas.openxmlformats.org/officeDocument/2006/relationships/image" Target="../media/image100.png"/><Relationship Id="rId4" Type="http://schemas.openxmlformats.org/officeDocument/2006/relationships/image" Target="../media/image99.svg"/><Relationship Id="rId9" Type="http://schemas.openxmlformats.org/officeDocument/2006/relationships/hyperlink" Target="https://docs.microsoft.com/power-platform/admin/wp-security-cds" TargetMode="External"/></Relationships>
</file>

<file path=ppt/slides/_rels/slide23.xml.rels><?xml version="1.0" encoding="UTF-8" standalone="yes"?>
<Relationships xmlns="http://schemas.openxmlformats.org/package/2006/relationships"><Relationship Id="rId8" Type="http://schemas.openxmlformats.org/officeDocument/2006/relationships/image" Target="../media/image107.svg"/><Relationship Id="rId3" Type="http://schemas.openxmlformats.org/officeDocument/2006/relationships/image" Target="../media/image42.png"/><Relationship Id="rId7" Type="http://schemas.openxmlformats.org/officeDocument/2006/relationships/image" Target="../media/image106.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105.svg"/><Relationship Id="rId5" Type="http://schemas.openxmlformats.org/officeDocument/2006/relationships/image" Target="../media/image104.png"/><Relationship Id="rId10" Type="http://schemas.openxmlformats.org/officeDocument/2006/relationships/image" Target="../media/image109.svg"/><Relationship Id="rId4" Type="http://schemas.openxmlformats.org/officeDocument/2006/relationships/image" Target="../media/image43.svg"/><Relationship Id="rId9" Type="http://schemas.openxmlformats.org/officeDocument/2006/relationships/image" Target="../media/image108.png"/></Relationships>
</file>

<file path=ppt/slides/_rels/slide24.xml.rels><?xml version="1.0" encoding="UTF-8" standalone="yes"?>
<Relationships xmlns="http://schemas.openxmlformats.org/package/2006/relationships"><Relationship Id="rId8" Type="http://schemas.openxmlformats.org/officeDocument/2006/relationships/image" Target="../media/image115.svg"/><Relationship Id="rId3" Type="http://schemas.openxmlformats.org/officeDocument/2006/relationships/image" Target="../media/image110.png"/><Relationship Id="rId7" Type="http://schemas.openxmlformats.org/officeDocument/2006/relationships/image" Target="../media/image114.png"/><Relationship Id="rId12" Type="http://schemas.openxmlformats.org/officeDocument/2006/relationships/image" Target="../media/image83.sv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113.svg"/><Relationship Id="rId11" Type="http://schemas.openxmlformats.org/officeDocument/2006/relationships/image" Target="../media/image82.png"/><Relationship Id="rId5" Type="http://schemas.openxmlformats.org/officeDocument/2006/relationships/image" Target="../media/image112.png"/><Relationship Id="rId10" Type="http://schemas.openxmlformats.org/officeDocument/2006/relationships/image" Target="../media/image93.svg"/><Relationship Id="rId4" Type="http://schemas.openxmlformats.org/officeDocument/2006/relationships/image" Target="../media/image111.svg"/><Relationship Id="rId9" Type="http://schemas.openxmlformats.org/officeDocument/2006/relationships/image" Target="../media/image92.png"/></Relationships>
</file>

<file path=ppt/slides/_rels/slide25.xml.rels><?xml version="1.0" encoding="UTF-8" standalone="yes"?>
<Relationships xmlns="http://schemas.openxmlformats.org/package/2006/relationships"><Relationship Id="rId8" Type="http://schemas.openxmlformats.org/officeDocument/2006/relationships/image" Target="../media/image121.svg"/><Relationship Id="rId3" Type="http://schemas.openxmlformats.org/officeDocument/2006/relationships/image" Target="../media/image116.png"/><Relationship Id="rId7" Type="http://schemas.openxmlformats.org/officeDocument/2006/relationships/image" Target="../media/image120.png"/><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119.svg"/><Relationship Id="rId5" Type="http://schemas.openxmlformats.org/officeDocument/2006/relationships/image" Target="../media/image118.png"/><Relationship Id="rId10" Type="http://schemas.openxmlformats.org/officeDocument/2006/relationships/image" Target="../media/image123.svg"/><Relationship Id="rId4" Type="http://schemas.openxmlformats.org/officeDocument/2006/relationships/image" Target="../media/image117.svg"/><Relationship Id="rId9" Type="http://schemas.openxmlformats.org/officeDocument/2006/relationships/image" Target="../media/image122.png"/></Relationships>
</file>

<file path=ppt/slides/_rels/slide26.xml.rels><?xml version="1.0" encoding="UTF-8" standalone="yes"?>
<Relationships xmlns="http://schemas.openxmlformats.org/package/2006/relationships"><Relationship Id="rId8" Type="http://schemas.openxmlformats.org/officeDocument/2006/relationships/image" Target="../media/image127.svg"/><Relationship Id="rId3" Type="http://schemas.openxmlformats.org/officeDocument/2006/relationships/image" Target="../media/image62.png"/><Relationship Id="rId7" Type="http://schemas.openxmlformats.org/officeDocument/2006/relationships/image" Target="../media/image126.png"/><Relationship Id="rId12" Type="http://schemas.openxmlformats.org/officeDocument/2006/relationships/image" Target="../media/image131.svg"/><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125.svg"/><Relationship Id="rId11" Type="http://schemas.openxmlformats.org/officeDocument/2006/relationships/image" Target="../media/image130.png"/><Relationship Id="rId5" Type="http://schemas.openxmlformats.org/officeDocument/2006/relationships/image" Target="../media/image124.png"/><Relationship Id="rId10" Type="http://schemas.openxmlformats.org/officeDocument/2006/relationships/image" Target="../media/image129.svg"/><Relationship Id="rId4" Type="http://schemas.openxmlformats.org/officeDocument/2006/relationships/image" Target="../media/image63.svg"/><Relationship Id="rId9" Type="http://schemas.openxmlformats.org/officeDocument/2006/relationships/image" Target="../media/image128.png"/></Relationships>
</file>

<file path=ppt/slides/_rels/slide27.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135.svg"/><Relationship Id="rId5" Type="http://schemas.openxmlformats.org/officeDocument/2006/relationships/image" Target="../media/image134.png"/><Relationship Id="rId4" Type="http://schemas.openxmlformats.org/officeDocument/2006/relationships/image" Target="../media/image133.svg"/></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10.xml"/><Relationship Id="rId4" Type="http://schemas.openxmlformats.org/officeDocument/2006/relationships/image" Target="../media/image11.svg"/></Relationships>
</file>

<file path=ppt/slides/_rels/slide29.xml.rels><?xml version="1.0" encoding="UTF-8" standalone="yes"?>
<Relationships xmlns="http://schemas.openxmlformats.org/package/2006/relationships"><Relationship Id="rId8" Type="http://schemas.openxmlformats.org/officeDocument/2006/relationships/image" Target="../media/image137.png"/><Relationship Id="rId3" Type="http://schemas.openxmlformats.org/officeDocument/2006/relationships/hyperlink" Target="https://docs.microsoft.com/power-bi/admin/service-admin-rls" TargetMode="External"/><Relationship Id="rId7" Type="http://schemas.openxmlformats.org/officeDocument/2006/relationships/image" Target="../media/image136.png"/><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s://docs.microsoft.com/power-query/connectors/dataverse" TargetMode="External"/><Relationship Id="rId5" Type="http://schemas.openxmlformats.org/officeDocument/2006/relationships/hyperlink" Target="https://docs.microsoft.com/powerapps/maker/data-platform/view-entity-data-power-bi" TargetMode="External"/><Relationship Id="rId4" Type="http://schemas.openxmlformats.org/officeDocument/2006/relationships/hyperlink" Target="https://docs.microsoft.com/powerapps/developer/data-platform/dataverse-sql-query" TargetMode="External"/><Relationship Id="rId9" Type="http://schemas.openxmlformats.org/officeDocument/2006/relationships/image" Target="../media/image138.sv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11.svg"/></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10.xml"/><Relationship Id="rId4" Type="http://schemas.openxmlformats.org/officeDocument/2006/relationships/image" Target="../media/image11.svg"/></Relationships>
</file>

<file path=ppt/slides/_rels/slide31.xml.rels><?xml version="1.0" encoding="UTF-8" standalone="yes"?>
<Relationships xmlns="http://schemas.openxmlformats.org/package/2006/relationships"><Relationship Id="rId8" Type="http://schemas.openxmlformats.org/officeDocument/2006/relationships/image" Target="../media/image140.png"/><Relationship Id="rId3" Type="http://schemas.openxmlformats.org/officeDocument/2006/relationships/hyperlink" Target="https://aka.ms/D365ImplementationGuide/#p=192" TargetMode="External"/><Relationship Id="rId7" Type="http://schemas.openxmlformats.org/officeDocument/2006/relationships/image" Target="../media/image139.png"/><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hyperlink" Target="https://www.microsoft.com/security/business/zero-trust" TargetMode="External"/><Relationship Id="rId11" Type="http://schemas.openxmlformats.org/officeDocument/2006/relationships/image" Target="../media/image143.png"/><Relationship Id="rId5" Type="http://schemas.openxmlformats.org/officeDocument/2006/relationships/hyperlink" Target="https://aka.ms/D365SecurityAndComplianceGuide" TargetMode="External"/><Relationship Id="rId10" Type="http://schemas.openxmlformats.org/officeDocument/2006/relationships/image" Target="../media/image142.png"/><Relationship Id="rId4" Type="http://schemas.openxmlformats.org/officeDocument/2006/relationships/hyperlink" Target="https://docs.microsoft.com/learn/modules/fast-track-security/" TargetMode="External"/><Relationship Id="rId9" Type="http://schemas.openxmlformats.org/officeDocument/2006/relationships/image" Target="../media/image141.sv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8.svg"/><Relationship Id="rId13" Type="http://schemas.openxmlformats.org/officeDocument/2006/relationships/image" Target="../media/image23.png"/><Relationship Id="rId18" Type="http://schemas.openxmlformats.org/officeDocument/2006/relationships/image" Target="../media/image27.svg"/><Relationship Id="rId26" Type="http://schemas.openxmlformats.org/officeDocument/2006/relationships/image" Target="../media/image35.svg"/><Relationship Id="rId3" Type="http://schemas.openxmlformats.org/officeDocument/2006/relationships/image" Target="../media/image13.png"/><Relationship Id="rId21" Type="http://schemas.openxmlformats.org/officeDocument/2006/relationships/image" Target="../media/image30.png"/><Relationship Id="rId7" Type="http://schemas.openxmlformats.org/officeDocument/2006/relationships/image" Target="../media/image17.png"/><Relationship Id="rId12" Type="http://schemas.openxmlformats.org/officeDocument/2006/relationships/image" Target="../media/image22.svg"/><Relationship Id="rId17" Type="http://schemas.openxmlformats.org/officeDocument/2006/relationships/image" Target="../media/image26.png"/><Relationship Id="rId25" Type="http://schemas.openxmlformats.org/officeDocument/2006/relationships/image" Target="../media/image34.png"/><Relationship Id="rId2" Type="http://schemas.openxmlformats.org/officeDocument/2006/relationships/notesSlide" Target="../notesSlides/notesSlide5.xml"/><Relationship Id="rId16" Type="http://schemas.openxmlformats.org/officeDocument/2006/relationships/image" Target="../media/image25.svg"/><Relationship Id="rId20" Type="http://schemas.openxmlformats.org/officeDocument/2006/relationships/image" Target="../media/image29.svg"/><Relationship Id="rId1" Type="http://schemas.openxmlformats.org/officeDocument/2006/relationships/slideLayout" Target="../slideLayouts/slideLayout12.xml"/><Relationship Id="rId6" Type="http://schemas.openxmlformats.org/officeDocument/2006/relationships/image" Target="../media/image16.svg"/><Relationship Id="rId11" Type="http://schemas.openxmlformats.org/officeDocument/2006/relationships/image" Target="../media/image21.png"/><Relationship Id="rId24" Type="http://schemas.openxmlformats.org/officeDocument/2006/relationships/image" Target="../media/image33.svg"/><Relationship Id="rId5" Type="http://schemas.openxmlformats.org/officeDocument/2006/relationships/image" Target="../media/image15.png"/><Relationship Id="rId15" Type="http://schemas.openxmlformats.org/officeDocument/2006/relationships/image" Target="../media/image24.png"/><Relationship Id="rId23" Type="http://schemas.openxmlformats.org/officeDocument/2006/relationships/image" Target="../media/image32.png"/><Relationship Id="rId10" Type="http://schemas.openxmlformats.org/officeDocument/2006/relationships/image" Target="../media/image20.svg"/><Relationship Id="rId19" Type="http://schemas.openxmlformats.org/officeDocument/2006/relationships/image" Target="../media/image28.png"/><Relationship Id="rId4" Type="http://schemas.openxmlformats.org/officeDocument/2006/relationships/image" Target="../media/image14.svg"/><Relationship Id="rId9" Type="http://schemas.openxmlformats.org/officeDocument/2006/relationships/image" Target="../media/image19.png"/><Relationship Id="rId14" Type="http://schemas.microsoft.com/office/2007/relationships/hdphoto" Target="../media/hdphoto1.wdp"/><Relationship Id="rId22" Type="http://schemas.openxmlformats.org/officeDocument/2006/relationships/image" Target="../media/image31.svg"/></Relationships>
</file>

<file path=ppt/slides/_rels/slide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37.jpeg"/><Relationship Id="rId5" Type="http://schemas.openxmlformats.org/officeDocument/2006/relationships/hyperlink" Target="https://blogs.microsoft.com/eupolicy/2021/05/06/eu-data-boundary/" TargetMode="Externa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8" Type="http://schemas.openxmlformats.org/officeDocument/2006/relationships/image" Target="../media/image43.svg"/><Relationship Id="rId3" Type="http://schemas.openxmlformats.org/officeDocument/2006/relationships/image" Target="../media/image38.png"/><Relationship Id="rId7" Type="http://schemas.openxmlformats.org/officeDocument/2006/relationships/image" Target="../media/image42.png"/><Relationship Id="rId12" Type="http://schemas.openxmlformats.org/officeDocument/2006/relationships/hyperlink" Target="https://www.microsoft.com/msrc/pentest-rules-of-engagement"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41.svg"/><Relationship Id="rId11" Type="http://schemas.openxmlformats.org/officeDocument/2006/relationships/hyperlink" Target="https://servicetrust.microsoft.com/ViewPage/TrustDocumentsV3" TargetMode="External"/><Relationship Id="rId5" Type="http://schemas.openxmlformats.org/officeDocument/2006/relationships/image" Target="../media/image40.png"/><Relationship Id="rId10" Type="http://schemas.openxmlformats.org/officeDocument/2006/relationships/hyperlink" Target="https://www.microsoft.com/trust-center/privacy/data-location" TargetMode="External"/><Relationship Id="rId4" Type="http://schemas.openxmlformats.org/officeDocument/2006/relationships/image" Target="../media/image39.svg"/><Relationship Id="rId9" Type="http://schemas.openxmlformats.org/officeDocument/2006/relationships/hyperlink" Target="https://www.microsoft.com/trust-center/compliance"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6195092" cy="1107996"/>
          </a:xfrm>
        </p:spPr>
        <p:txBody>
          <a:bodyPr/>
          <a:lstStyle/>
          <a:p>
            <a:r>
              <a:rPr lang="en-US"/>
              <a:t>Dynamics 365 FastTrack Architecture Insights</a:t>
            </a:r>
          </a:p>
        </p:txBody>
      </p:sp>
      <p:sp>
        <p:nvSpPr>
          <p:cNvPr id="5" name="Text Placeholder 4"/>
          <p:cNvSpPr>
            <a:spLocks noGrp="1"/>
          </p:cNvSpPr>
          <p:nvPr>
            <p:ph type="body" sz="quarter" idx="12"/>
          </p:nvPr>
        </p:nvSpPr>
        <p:spPr>
          <a:xfrm>
            <a:off x="582042" y="3962400"/>
            <a:ext cx="6195092" cy="677108"/>
          </a:xfrm>
        </p:spPr>
        <p:txBody>
          <a:bodyPr/>
          <a:lstStyle/>
          <a:p>
            <a:r>
              <a:rPr lang="en-US"/>
              <a:t>Power Platform &amp; Dataverse </a:t>
            </a:r>
            <a:br>
              <a:rPr lang="en-US"/>
            </a:br>
            <a:r>
              <a:rPr lang="en-US"/>
              <a:t>Security Strategy Best Practices</a:t>
            </a:r>
          </a:p>
        </p:txBody>
      </p:sp>
      <p:sp>
        <p:nvSpPr>
          <p:cNvPr id="7" name="Text Placeholder 6">
            <a:extLst>
              <a:ext uri="{FF2B5EF4-FFF2-40B4-BE49-F238E27FC236}">
                <a16:creationId xmlns:a16="http://schemas.microsoft.com/office/drawing/2014/main" id="{E1F5CDD3-37C2-43EC-A1EB-3018900B325F}"/>
              </a:ext>
            </a:extLst>
          </p:cNvPr>
          <p:cNvSpPr>
            <a:spLocks noGrp="1"/>
          </p:cNvSpPr>
          <p:nvPr>
            <p:ph type="body" sz="quarter" idx="13"/>
          </p:nvPr>
        </p:nvSpPr>
        <p:spPr>
          <a:xfrm>
            <a:off x="1673722" y="5068371"/>
            <a:ext cx="4164583" cy="584775"/>
          </a:xfrm>
        </p:spPr>
        <p:txBody>
          <a:bodyPr/>
          <a:lstStyle/>
          <a:p>
            <a:r>
              <a:rPr lang="en-US" sz="2000">
                <a:latin typeface="+mj-lt"/>
              </a:rPr>
              <a:t>Henry Jammes</a:t>
            </a:r>
          </a:p>
          <a:p>
            <a:r>
              <a:rPr lang="en-US"/>
              <a:t>Principal FastTrack Solution Architect</a:t>
            </a:r>
          </a:p>
        </p:txBody>
      </p:sp>
      <p:sp>
        <p:nvSpPr>
          <p:cNvPr id="2" name="Text Placeholder 4">
            <a:extLst>
              <a:ext uri="{FF2B5EF4-FFF2-40B4-BE49-F238E27FC236}">
                <a16:creationId xmlns:a16="http://schemas.microsoft.com/office/drawing/2014/main" id="{632AA203-FAE9-4881-BD32-671DB569B2D5}"/>
              </a:ext>
            </a:extLst>
          </p:cNvPr>
          <p:cNvSpPr txBox="1">
            <a:spLocks/>
          </p:cNvSpPr>
          <p:nvPr/>
        </p:nvSpPr>
        <p:spPr>
          <a:xfrm>
            <a:off x="1940123" y="6033279"/>
            <a:ext cx="2024513" cy="314335"/>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896354">
              <a:buNone/>
              <a:defRPr/>
            </a:pPr>
            <a:r>
              <a:rPr lang="en-US" sz="1372">
                <a:solidFill>
                  <a:schemeClr val="tx1"/>
                </a:solidFill>
                <a:latin typeface="+mn-lt"/>
                <a:cs typeface="Segoe UI" panose="020B0502040204020203" pitchFamily="34" charset="0"/>
              </a:rPr>
              <a:t>@HenryJammes</a:t>
            </a:r>
          </a:p>
        </p:txBody>
      </p:sp>
      <p:pic>
        <p:nvPicPr>
          <p:cNvPr id="3" name="Picture 2">
            <a:hlinkClick r:id="rId3"/>
            <a:extLst>
              <a:ext uri="{FF2B5EF4-FFF2-40B4-BE49-F238E27FC236}">
                <a16:creationId xmlns:a16="http://schemas.microsoft.com/office/drawing/2014/main" id="{6CF77FC5-2E57-40B3-B2D1-228C88C35868}"/>
              </a:ext>
            </a:extLst>
          </p:cNvPr>
          <p:cNvPicPr>
            <a:picLocks noChangeAspect="1"/>
          </p:cNvPicPr>
          <p:nvPr/>
        </p:nvPicPr>
        <p:blipFill>
          <a:blip r:embed="rId4" cstate="screen">
            <a:biLevel thresh="25000"/>
            <a:extLst>
              <a:ext uri="{28A0092B-C50C-407E-A947-70E740481C1C}">
                <a14:useLocalDpi xmlns:a14="http://schemas.microsoft.com/office/drawing/2010/main"/>
              </a:ext>
            </a:extLst>
          </a:blip>
          <a:stretch>
            <a:fillRect/>
          </a:stretch>
        </p:blipFill>
        <p:spPr>
          <a:xfrm>
            <a:off x="1654026" y="6099479"/>
            <a:ext cx="263665" cy="181935"/>
          </a:xfrm>
          <a:prstGeom prst="rect">
            <a:avLst/>
          </a:prstGeom>
        </p:spPr>
      </p:pic>
      <p:pic>
        <p:nvPicPr>
          <p:cNvPr id="10" name="Picture 9" descr="A picture containing silhouette&#10;&#10;Description generated with high confidence">
            <a:hlinkClick r:id="rId5"/>
            <a:extLst>
              <a:ext uri="{FF2B5EF4-FFF2-40B4-BE49-F238E27FC236}">
                <a16:creationId xmlns:a16="http://schemas.microsoft.com/office/drawing/2014/main" id="{658F9D1F-45A1-443B-B345-BA5F642988AC}"/>
              </a:ext>
            </a:extLst>
          </p:cNvPr>
          <p:cNvPicPr>
            <a:picLocks noChangeAspect="1"/>
          </p:cNvPicPr>
          <p:nvPr/>
        </p:nvPicPr>
        <p:blipFill>
          <a:blip r:embed="rId6" cstate="screen">
            <a:biLevel thresh="25000"/>
            <a:extLst>
              <a:ext uri="{28A0092B-C50C-407E-A947-70E740481C1C}">
                <a14:useLocalDpi xmlns:a14="http://schemas.microsoft.com/office/drawing/2010/main"/>
              </a:ext>
            </a:extLst>
          </a:blip>
          <a:stretch>
            <a:fillRect/>
          </a:stretch>
        </p:blipFill>
        <p:spPr>
          <a:xfrm>
            <a:off x="1519464" y="5593963"/>
            <a:ext cx="540273" cy="540273"/>
          </a:xfrm>
          <a:prstGeom prst="rect">
            <a:avLst/>
          </a:prstGeom>
        </p:spPr>
      </p:pic>
      <p:sp>
        <p:nvSpPr>
          <p:cNvPr id="12" name="Rectangle 11">
            <a:extLst>
              <a:ext uri="{FF2B5EF4-FFF2-40B4-BE49-F238E27FC236}">
                <a16:creationId xmlns:a16="http://schemas.microsoft.com/office/drawing/2014/main" id="{719F3BFF-97A7-4C56-8D82-2DFEFB40CF6D}"/>
              </a:ext>
            </a:extLst>
          </p:cNvPr>
          <p:cNvSpPr/>
          <p:nvPr/>
        </p:nvSpPr>
        <p:spPr>
          <a:xfrm>
            <a:off x="1940123" y="5722907"/>
            <a:ext cx="1512594" cy="282385"/>
          </a:xfrm>
          <a:prstGeom prst="rect">
            <a:avLst/>
          </a:prstGeom>
        </p:spPr>
        <p:txBody>
          <a:bodyPr wrap="none">
            <a:spAutoFit/>
          </a:bodyPr>
          <a:lstStyle/>
          <a:p>
            <a:pPr>
              <a:lnSpc>
                <a:spcPct val="90000"/>
              </a:lnSpc>
              <a:spcBef>
                <a:spcPct val="20000"/>
              </a:spcBef>
              <a:buSzPct val="90000"/>
              <a:defRPr/>
            </a:pPr>
            <a:r>
              <a:rPr lang="en-US" sz="1372">
                <a:cs typeface="Segoe UI" panose="020B0502040204020203" pitchFamily="34" charset="0"/>
              </a:rPr>
              <a:t>/in/henryjammes</a:t>
            </a:r>
          </a:p>
        </p:txBody>
      </p:sp>
      <p:pic>
        <p:nvPicPr>
          <p:cNvPr id="6" name="Picture 4">
            <a:extLst>
              <a:ext uri="{FF2B5EF4-FFF2-40B4-BE49-F238E27FC236}">
                <a16:creationId xmlns:a16="http://schemas.microsoft.com/office/drawing/2014/main" id="{2A3642CF-2C73-441A-BE5B-B3E6C4986D34}"/>
              </a:ext>
            </a:extLst>
          </p:cNvPr>
          <p:cNvPicPr>
            <a:picLocks noChangeAspect="1" noChangeArrowheads="1"/>
          </p:cNvPicPr>
          <p:nvPr/>
        </p:nvPicPr>
        <p:blipFill>
          <a:blip r:embed="rId7"/>
          <a:srcRect/>
          <a:stretch/>
        </p:blipFill>
        <p:spPr bwMode="auto">
          <a:xfrm>
            <a:off x="582042" y="5063967"/>
            <a:ext cx="900000" cy="900000"/>
          </a:xfrm>
          <a:prstGeom prst="ellipse">
            <a:avLst/>
          </a:prstGeom>
          <a:ln w="63500" cap="rnd">
            <a:noFill/>
          </a:ln>
          <a:effectLst>
            <a:outerShdw blurRad="381000" dist="292100" dir="5400000" sx="-80000" sy="-18000" rotWithShape="0">
              <a:srgbClr val="000000">
                <a:alpha val="22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186706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Identity security strategy</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Securing user access and devices</a:t>
            </a:r>
          </a:p>
        </p:txBody>
      </p:sp>
      <p:pic>
        <p:nvPicPr>
          <p:cNvPr id="11" name="Graphic 10">
            <a:extLst>
              <a:ext uri="{FF2B5EF4-FFF2-40B4-BE49-F238E27FC236}">
                <a16:creationId xmlns:a16="http://schemas.microsoft.com/office/drawing/2014/main" id="{CF05DABE-5B04-4D60-9C8B-0CE6ADCF3E4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2909" y="1766644"/>
            <a:ext cx="540000" cy="540000"/>
          </a:xfrm>
          <a:prstGeom prst="rect">
            <a:avLst/>
          </a:prstGeom>
        </p:spPr>
      </p:pic>
      <p:pic>
        <p:nvPicPr>
          <p:cNvPr id="13" name="Graphic 12">
            <a:extLst>
              <a:ext uri="{FF2B5EF4-FFF2-40B4-BE49-F238E27FC236}">
                <a16:creationId xmlns:a16="http://schemas.microsoft.com/office/drawing/2014/main" id="{C63817C1-BE36-4657-BBA1-C0BF5C98724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2909" y="3159023"/>
            <a:ext cx="540000" cy="540000"/>
          </a:xfrm>
          <a:prstGeom prst="rect">
            <a:avLst/>
          </a:prstGeom>
        </p:spPr>
      </p:pic>
      <p:pic>
        <p:nvPicPr>
          <p:cNvPr id="14" name="Graphic 13">
            <a:extLst>
              <a:ext uri="{FF2B5EF4-FFF2-40B4-BE49-F238E27FC236}">
                <a16:creationId xmlns:a16="http://schemas.microsoft.com/office/drawing/2014/main" id="{C4A8FA01-66C4-40B7-968F-5285373B0F9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2909" y="5117612"/>
            <a:ext cx="540000" cy="540000"/>
          </a:xfrm>
          <a:prstGeom prst="rect">
            <a:avLst/>
          </a:prstGeom>
        </p:spPr>
      </p:pic>
      <p:sp>
        <p:nvSpPr>
          <p:cNvPr id="16" name="Content Placeholder 6">
            <a:extLst>
              <a:ext uri="{FF2B5EF4-FFF2-40B4-BE49-F238E27FC236}">
                <a16:creationId xmlns:a16="http://schemas.microsoft.com/office/drawing/2014/main" id="{1068DB3E-5C0B-4EA5-9484-434A8F6B8F49}"/>
              </a:ext>
            </a:extLst>
          </p:cNvPr>
          <p:cNvSpPr txBox="1">
            <a:spLocks/>
          </p:cNvSpPr>
          <p:nvPr/>
        </p:nvSpPr>
        <p:spPr>
          <a:xfrm>
            <a:off x="1390261" y="1766644"/>
            <a:ext cx="10615811" cy="4807470"/>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Secure how users access services using their Azure Active Directory identities</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Implement strong multi-factor authentication to safeguard user credentials</a:t>
            </a: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Azure AD Multi-Factor Authentication:</a:t>
            </a:r>
            <a:br>
              <a:rPr kumimoji="0" lang="en-US" sz="1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9">
                  <a:extLst>
                    <a:ext uri="{A12FA001-AC4F-418D-AE19-62706E023703}">
                      <ahyp:hlinkClr xmlns:ahyp="http://schemas.microsoft.com/office/drawing/2018/hyperlinkcolor" val="tx"/>
                    </a:ext>
                  </a:extLst>
                </a:hlinkClick>
              </a:rPr>
              <a:t>https://docs.microsoft.com/azure/active-directory/authentication/concept-mfa-howitworks</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Make sure that the services are accessed under compliant conditions</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Apply context-based adaptive policies to grant, limit, or block access, based on device, location, IP, etc.</a:t>
            </a:r>
            <a:endParaRPr kumimoji="0" lang="en-US" sz="1600" b="1"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Azure AD Conditional Access:</a:t>
            </a:r>
            <a:br>
              <a:rPr kumimoji="0" lang="en-US" sz="1600" b="0" i="0" u="none" strike="noStrike" kern="1200" cap="none" spc="0" normalizeH="0" baseline="0" noProof="0">
                <a:ln>
                  <a:noFill/>
                </a:ln>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0">
                  <a:extLst>
                    <a:ext uri="{A12FA001-AC4F-418D-AE19-62706E023703}">
                      <ahyp:hlinkClr xmlns:ahyp="http://schemas.microsoft.com/office/drawing/2018/hyperlinkcolor" val="tx"/>
                    </a:ext>
                  </a:extLst>
                </a:hlinkClick>
              </a:rPr>
              <a:t>https://docs.microsoft.com/azure/active-directory/conditional-access/</a:t>
            </a:r>
            <a:b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1">
                  <a:extLst>
                    <a:ext uri="{A12FA001-AC4F-418D-AE19-62706E023703}">
                      <ahyp:hlinkClr xmlns:ahyp="http://schemas.microsoft.com/office/drawing/2018/hyperlinkcolor" val="tx"/>
                    </a:ext>
                  </a:extLst>
                </a:hlinkClick>
              </a:rPr>
              <a:t>https://docs.microsoft.com/power-platform/admin/restrict-access-online-trusted-ip-rules</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b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2">
                  <a:extLst>
                    <a:ext uri="{A12FA001-AC4F-418D-AE19-62706E023703}">
                      <ahyp:hlinkClr xmlns:ahyp="http://schemas.microsoft.com/office/drawing/2018/hyperlinkcolor" val="tx"/>
                    </a:ext>
                  </a:extLst>
                </a:hlinkClick>
              </a:rPr>
              <a:t>https://docs.microsoft.com/power-platform/guidance/adoption/conditional-access</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b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br>
            <a:r>
              <a:rPr lang="en-US" sz="1200">
                <a:solidFill>
                  <a:srgbClr val="50E6FF"/>
                </a:solidFill>
                <a:hlinkClick r:id="rId13">
                  <a:extLst>
                    <a:ext uri="{A12FA001-AC4F-418D-AE19-62706E023703}">
                      <ahyp:hlinkClr xmlns:ahyp="http://schemas.microsoft.com/office/drawing/2018/hyperlinkcolor" val="tx"/>
                    </a:ext>
                  </a:extLst>
                </a:hlinkClick>
              </a:rPr>
              <a:t>https://docs.microsoft.com/azure/active-directory/conditional-access/concept-continuous-access-evaluation</a:t>
            </a:r>
            <a:endParaRPr kumimoji="0" lang="en-US" sz="1200" b="0" i="0" u="none" strike="noStrike" kern="1200" cap="none" spc="0" normalizeH="0" baseline="0" noProof="0">
              <a:ln>
                <a:noFill/>
              </a:ln>
              <a:solidFill>
                <a:srgbClr val="50E6FF"/>
              </a:solidFill>
              <a:effectLst/>
              <a:uLnTx/>
              <a:uFillTx/>
              <a:latin typeface="Segoe UI"/>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endParaRPr kumimoji="0" lang="en-US" sz="1600" b="1"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Store and manage application credentials such as secrets, keys, and certificates in a key vault</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Avoid storing these in code or in configuration tables. When possible and available, leverage managed identities.</a:t>
            </a:r>
            <a:endParaRPr kumimoji="0" lang="en-US" sz="1600" b="1"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Azure Key Vault</a:t>
            </a:r>
            <a:br>
              <a:rPr kumimoji="0" lang="en-US" sz="1200" b="0" i="0" u="none" strike="noStrike" kern="1200" cap="none" spc="0" normalizeH="0" baseline="0" noProof="0">
                <a:ln>
                  <a:noFill/>
                </a:ln>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4">
                  <a:extLst>
                    <a:ext uri="{A12FA001-AC4F-418D-AE19-62706E023703}">
                      <ahyp:hlinkClr xmlns:ahyp="http://schemas.microsoft.com/office/drawing/2018/hyperlinkcolor" val="tx"/>
                    </a:ext>
                  </a:extLst>
                </a:hlinkClick>
              </a:rPr>
              <a:t>https://docs.microsoft.com/azure/key-vault/general</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br>
              <a:rPr kumimoji="0" lang="en-US" sz="1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Azure AD managed identities</a:t>
            </a:r>
            <a:br>
              <a:rPr kumimoji="0" lang="en-US" sz="1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5">
                  <a:extLst>
                    <a:ext uri="{A12FA001-AC4F-418D-AE19-62706E023703}">
                      <ahyp:hlinkClr xmlns:ahyp="http://schemas.microsoft.com/office/drawing/2018/hyperlinkcolor" val="tx"/>
                    </a:ext>
                  </a:extLst>
                </a:hlinkClick>
              </a:rPr>
              <a:t>https://docs.microsoft.com/azure/active-directory/managed-identities-azure-resources</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p>
        </p:txBody>
      </p:sp>
    </p:spTree>
    <p:extLst>
      <p:ext uri="{BB962C8B-B14F-4D97-AF65-F5344CB8AC3E}">
        <p14:creationId xmlns:p14="http://schemas.microsoft.com/office/powerpoint/2010/main" val="12156997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xEl>
                                              <p:pRg st="1" end="1"/>
                                            </p:txEl>
                                          </p:spTgt>
                                        </p:tgtEl>
                                        <p:attrNameLst>
                                          <p:attrName>style.visibility</p:attrName>
                                        </p:attrNameLst>
                                      </p:cBhvr>
                                      <p:to>
                                        <p:strVal val="visible"/>
                                      </p:to>
                                    </p:set>
                                    <p:animEffect transition="in" filter="fade">
                                      <p:cBhvr>
                                        <p:cTn id="13" dur="500"/>
                                        <p:tgtEl>
                                          <p:spTgt spid="16">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6">
                                            <p:txEl>
                                              <p:pRg st="2" end="2"/>
                                            </p:txEl>
                                          </p:spTgt>
                                        </p:tgtEl>
                                        <p:attrNameLst>
                                          <p:attrName>style.visibility</p:attrName>
                                        </p:attrNameLst>
                                      </p:cBhvr>
                                      <p:to>
                                        <p:strVal val="visible"/>
                                      </p:to>
                                    </p:set>
                                    <p:animEffect transition="in" filter="fade">
                                      <p:cBhvr>
                                        <p:cTn id="16" dur="500"/>
                                        <p:tgtEl>
                                          <p:spTgt spid="16">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4" end="4"/>
                                            </p:txEl>
                                          </p:spTgt>
                                        </p:tgtEl>
                                        <p:attrNameLst>
                                          <p:attrName>style.visibility</p:attrName>
                                        </p:attrNameLst>
                                      </p:cBhvr>
                                      <p:to>
                                        <p:strVal val="visible"/>
                                      </p:to>
                                    </p:set>
                                    <p:animEffect transition="in" filter="fade">
                                      <p:cBhvr>
                                        <p:cTn id="24" dur="500"/>
                                        <p:tgtEl>
                                          <p:spTgt spid="16">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6">
                                            <p:txEl>
                                              <p:pRg st="5" end="5"/>
                                            </p:txEl>
                                          </p:spTgt>
                                        </p:tgtEl>
                                        <p:attrNameLst>
                                          <p:attrName>style.visibility</p:attrName>
                                        </p:attrNameLst>
                                      </p:cBhvr>
                                      <p:to>
                                        <p:strVal val="visible"/>
                                      </p:to>
                                    </p:set>
                                    <p:animEffect transition="in" filter="fade">
                                      <p:cBhvr>
                                        <p:cTn id="27" dur="500"/>
                                        <p:tgtEl>
                                          <p:spTgt spid="16">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6">
                                            <p:txEl>
                                              <p:pRg st="6" end="6"/>
                                            </p:txEl>
                                          </p:spTgt>
                                        </p:tgtEl>
                                        <p:attrNameLst>
                                          <p:attrName>style.visibility</p:attrName>
                                        </p:attrNameLst>
                                      </p:cBhvr>
                                      <p:to>
                                        <p:strVal val="visible"/>
                                      </p:to>
                                    </p:set>
                                    <p:animEffect transition="in" filter="fade">
                                      <p:cBhvr>
                                        <p:cTn id="30" dur="500"/>
                                        <p:tgtEl>
                                          <p:spTgt spid="16">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nodeType="withEffect">
                                  <p:stCondLst>
                                    <p:cond delay="0"/>
                                  </p:stCondLst>
                                  <p:childTnLst>
                                    <p:set>
                                      <p:cBhvr>
                                        <p:cTn id="37" dur="1" fill="hold">
                                          <p:stCondLst>
                                            <p:cond delay="0"/>
                                          </p:stCondLst>
                                        </p:cTn>
                                        <p:tgtEl>
                                          <p:spTgt spid="16">
                                            <p:txEl>
                                              <p:pRg st="8" end="8"/>
                                            </p:txEl>
                                          </p:spTgt>
                                        </p:tgtEl>
                                        <p:attrNameLst>
                                          <p:attrName>style.visibility</p:attrName>
                                        </p:attrNameLst>
                                      </p:cBhvr>
                                      <p:to>
                                        <p:strVal val="visible"/>
                                      </p:to>
                                    </p:set>
                                    <p:animEffect transition="in" filter="fade">
                                      <p:cBhvr>
                                        <p:cTn id="38" dur="500"/>
                                        <p:tgtEl>
                                          <p:spTgt spid="16">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6">
                                            <p:txEl>
                                              <p:pRg st="9" end="9"/>
                                            </p:txEl>
                                          </p:spTgt>
                                        </p:tgtEl>
                                        <p:attrNameLst>
                                          <p:attrName>style.visibility</p:attrName>
                                        </p:attrNameLst>
                                      </p:cBhvr>
                                      <p:to>
                                        <p:strVal val="visible"/>
                                      </p:to>
                                    </p:set>
                                    <p:animEffect transition="in" filter="fade">
                                      <p:cBhvr>
                                        <p:cTn id="41" dur="500"/>
                                        <p:tgtEl>
                                          <p:spTgt spid="16">
                                            <p:txEl>
                                              <p:pRg st="9" end="9"/>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6">
                                            <p:txEl>
                                              <p:pRg st="10" end="10"/>
                                            </p:txEl>
                                          </p:spTgt>
                                        </p:tgtEl>
                                        <p:attrNameLst>
                                          <p:attrName>style.visibility</p:attrName>
                                        </p:attrNameLst>
                                      </p:cBhvr>
                                      <p:to>
                                        <p:strVal val="visible"/>
                                      </p:to>
                                    </p:set>
                                    <p:animEffect transition="in" filter="fade">
                                      <p:cBhvr>
                                        <p:cTn id="44" dur="500"/>
                                        <p:tgtEl>
                                          <p:spTgt spid="1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Privileged accounts security strategy</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Securing, limiting and monitoring usage of users and services with elevated privileges</a:t>
            </a:r>
          </a:p>
        </p:txBody>
      </p:sp>
      <p:pic>
        <p:nvPicPr>
          <p:cNvPr id="9" name="Graphic 8">
            <a:extLst>
              <a:ext uri="{FF2B5EF4-FFF2-40B4-BE49-F238E27FC236}">
                <a16:creationId xmlns:a16="http://schemas.microsoft.com/office/drawing/2014/main" id="{0A608631-8A32-4E76-8EEC-1757A3046D4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2909" y="1766644"/>
            <a:ext cx="540000" cy="540000"/>
          </a:xfrm>
          <a:prstGeom prst="rect">
            <a:avLst/>
          </a:prstGeom>
        </p:spPr>
      </p:pic>
      <p:pic>
        <p:nvPicPr>
          <p:cNvPr id="15" name="Graphic 14">
            <a:extLst>
              <a:ext uri="{FF2B5EF4-FFF2-40B4-BE49-F238E27FC236}">
                <a16:creationId xmlns:a16="http://schemas.microsoft.com/office/drawing/2014/main" id="{5FEF1E83-45D9-4526-A3FA-EE79E0499BD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2909" y="3662698"/>
            <a:ext cx="540000" cy="540000"/>
          </a:xfrm>
          <a:prstGeom prst="rect">
            <a:avLst/>
          </a:prstGeom>
        </p:spPr>
      </p:pic>
      <p:pic>
        <p:nvPicPr>
          <p:cNvPr id="16" name="Graphic 15">
            <a:extLst>
              <a:ext uri="{FF2B5EF4-FFF2-40B4-BE49-F238E27FC236}">
                <a16:creationId xmlns:a16="http://schemas.microsoft.com/office/drawing/2014/main" id="{65FFEB2E-8A7E-4726-ACAE-68C5AC967C3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2909" y="5633191"/>
            <a:ext cx="540000" cy="540000"/>
          </a:xfrm>
          <a:prstGeom prst="rect">
            <a:avLst/>
          </a:prstGeom>
        </p:spPr>
      </p:pic>
      <p:sp>
        <p:nvSpPr>
          <p:cNvPr id="18" name="Content Placeholder 6">
            <a:extLst>
              <a:ext uri="{FF2B5EF4-FFF2-40B4-BE49-F238E27FC236}">
                <a16:creationId xmlns:a16="http://schemas.microsoft.com/office/drawing/2014/main" id="{A9184AC4-AE8F-4CD3-B437-4A65931D2850}"/>
              </a:ext>
            </a:extLst>
          </p:cNvPr>
          <p:cNvSpPr txBox="1">
            <a:spLocks/>
          </p:cNvSpPr>
          <p:nvPr/>
        </p:nvSpPr>
        <p:spPr>
          <a:xfrm>
            <a:off x="1390261" y="1766645"/>
            <a:ext cx="10615811" cy="5109091"/>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Understand privileged roles in Microsoft 365 and the Power Platform</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Microsoft 365 roles: Global administrator, Power Platform administrator, Dynamics 365 administrator. </a:t>
            </a:r>
            <a:br>
              <a:rPr kumimoji="0" lang="en-US" sz="1600" b="0" i="0" u="none" strike="noStrike" kern="1200" cap="none" spc="0" normalizeH="0" baseline="0" noProof="0">
                <a:ln>
                  <a:noFill/>
                </a:ln>
                <a:effectLst/>
                <a:uLnTx/>
                <a:uFillTx/>
                <a:latin typeface="Segoe UI"/>
                <a:ea typeface="+mn-ea"/>
                <a:cs typeface="Segoe UI" panose="020B0502040204020203" pitchFamily="34" charset="0"/>
              </a:rPr>
            </a:br>
            <a:r>
              <a:rPr kumimoji="0" lang="en-US" sz="1600" b="0" i="0" u="none" strike="noStrike" kern="1200" cap="none" spc="0" normalizeH="0" baseline="0" noProof="0">
                <a:ln>
                  <a:noFill/>
                </a:ln>
                <a:effectLst/>
                <a:uLnTx/>
                <a:uFillTx/>
                <a:latin typeface="Segoe UI"/>
                <a:ea typeface="+mn-ea"/>
                <a:cs typeface="Segoe UI" panose="020B0502040204020203" pitchFamily="34" charset="0"/>
              </a:rPr>
              <a:t>Power Platform environment security roles: System Administrator, System Customizer, Environment Maker.</a:t>
            </a:r>
            <a:endParaRPr kumimoji="0" lang="en-US" sz="1600" b="1"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Microsoft 365 (Azure AD) and Power Platform environment roles:</a:t>
            </a:r>
            <a:b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9">
                  <a:extLst>
                    <a:ext uri="{A12FA001-AC4F-418D-AE19-62706E023703}">
                      <ahyp:hlinkClr xmlns:ahyp="http://schemas.microsoft.com/office/drawing/2018/hyperlinkcolor" val="tx"/>
                    </a:ext>
                  </a:extLst>
                </a:hlinkClick>
              </a:rPr>
              <a:t>https://docs.microsoft.com/power-platform/admin/use-service-admin-role-manage-tenant</a:t>
            </a:r>
            <a:b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0">
                  <a:extLst>
                    <a:ext uri="{A12FA001-AC4F-418D-AE19-62706E023703}">
                      <ahyp:hlinkClr xmlns:ahyp="http://schemas.microsoft.com/office/drawing/2018/hyperlinkcolor" val="tx"/>
                    </a:ext>
                  </a:extLst>
                </a:hlinkClick>
              </a:rPr>
              <a:t>https://docs.microsoft.com/power-platform/admin/database-security</a:t>
            </a:r>
            <a:endPar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endParaRPr kumimoji="0" lang="en-US" sz="1200" b="0"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Limit and regularly review the list of elevated user and service accounts</a:t>
            </a:r>
            <a:br>
              <a:rPr kumimoji="0" lang="en-US" sz="1600" b="1" i="0" u="none" strike="noStrike" kern="1200" cap="none" spc="0" normalizeH="0" baseline="0" noProof="0">
                <a:ln>
                  <a:noFill/>
                </a:ln>
                <a:effectLst/>
                <a:uLnTx/>
                <a:uFillTx/>
                <a:latin typeface="Segoe UI"/>
                <a:ea typeface="+mn-ea"/>
                <a:cs typeface="Segoe UI" panose="020B0502040204020203" pitchFamily="34" charset="0"/>
              </a:rPr>
            </a:br>
            <a:r>
              <a:rPr kumimoji="0" lang="en-US" sz="1600" b="1" i="0" u="none" strike="noStrike" kern="1200" cap="none" spc="0" normalizeH="0" baseline="0" noProof="0">
                <a:ln>
                  <a:noFill/>
                </a:ln>
                <a:effectLst/>
                <a:uLnTx/>
                <a:uFillTx/>
                <a:latin typeface="Segoe UI"/>
                <a:ea typeface="+mn-ea"/>
                <a:cs typeface="Segoe UI" panose="020B0502040204020203" pitchFamily="34" charset="0"/>
              </a:rPr>
              <a:t>Consider a Just-In-Time (JIT) access approach to grant elevated privileges</a:t>
            </a:r>
            <a:br>
              <a:rPr kumimoji="0" lang="en-US" sz="1600" b="1" i="0" u="none" strike="noStrike" kern="1200" cap="none" spc="0" normalizeH="0" baseline="0" noProof="0">
                <a:ln>
                  <a:noFill/>
                </a:ln>
                <a:effectLst/>
                <a:uLnTx/>
                <a:uFillTx/>
                <a:latin typeface="Segoe UI"/>
                <a:ea typeface="+mn-ea"/>
                <a:cs typeface="Segoe UI" panose="020B0502040204020203" pitchFamily="34" charset="0"/>
              </a:rPr>
            </a:br>
            <a:r>
              <a:rPr kumimoji="0" lang="en-US" sz="1600" b="1" i="0" u="none" strike="noStrike" kern="1200" cap="none" spc="0" normalizeH="0" baseline="0" noProof="0">
                <a:ln>
                  <a:noFill/>
                </a:ln>
                <a:effectLst/>
                <a:uLnTx/>
                <a:uFillTx/>
                <a:latin typeface="Segoe UI"/>
                <a:ea typeface="+mn-ea"/>
                <a:cs typeface="Segoe UI" panose="020B0502040204020203" pitchFamily="34" charset="0"/>
              </a:rPr>
              <a:t>Consider administrative users to grant access to settings and administration features but not to functionality</a:t>
            </a: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Privileged Identity Management in Azure AD and Administrative User in the Power Platform</a:t>
            </a:r>
            <a:br>
              <a:rPr kumimoji="0" lang="en-US" sz="1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1">
                  <a:extLst>
                    <a:ext uri="{A12FA001-AC4F-418D-AE19-62706E023703}">
                      <ahyp:hlinkClr xmlns:ahyp="http://schemas.microsoft.com/office/drawing/2018/hyperlinkcolor" val="tx"/>
                    </a:ext>
                  </a:extLst>
                </a:hlinkClick>
              </a:rPr>
              <a:t>https://docs.microsoft.com/azure/active-directory/privileged-identity-management</a:t>
            </a:r>
            <a:b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2">
                  <a:extLst>
                    <a:ext uri="{A12FA001-AC4F-418D-AE19-62706E023703}">
                      <ahyp:hlinkClr xmlns:ahyp="http://schemas.microsoft.com/office/drawing/2018/hyperlinkcolor" val="tx"/>
                    </a:ext>
                  </a:extLst>
                </a:hlinkClick>
              </a:rPr>
              <a:t>https://docs.microsoft.com/power-platform/admin/prevent-elevation-security-role-privilege</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b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3">
                  <a:extLst>
                    <a:ext uri="{A12FA001-AC4F-418D-AE19-62706E023703}">
                      <ahyp:hlinkClr xmlns:ahyp="http://schemas.microsoft.com/office/drawing/2018/hyperlinkcolor" val="tx"/>
                    </a:ext>
                  </a:extLst>
                </a:hlinkClick>
              </a:rPr>
              <a:t>https://powerapps.microsoft.com/blog/building-a-jit-app-for-elevated-permissions-on-microsoft-power-platform</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Use Azure AD applications and service principals for integration and deployment </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Server-to-server (S2S) authentication allows secure and seamless communication between applications and services. </a:t>
            </a: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applications, service principals, in Azure AD and Power Platform</a:t>
            </a:r>
            <a:b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lang="en-US" sz="1200">
                <a:solidFill>
                  <a:srgbClr val="50E6FF"/>
                </a:solidFill>
                <a:latin typeface="Segoe UI"/>
                <a:hlinkClick r:id="rId14">
                  <a:extLst>
                    <a:ext uri="{A12FA001-AC4F-418D-AE19-62706E023703}">
                      <ahyp:hlinkClr xmlns:ahyp="http://schemas.microsoft.com/office/drawing/2018/hyperlinkcolor" val="tx"/>
                    </a:ext>
                  </a:extLst>
                </a:hlinkClick>
              </a:rPr>
              <a:t>https://docs.microsoft.com/azure/active-directory/develop/howto-create-service-principal-portal</a:t>
            </a:r>
            <a:r>
              <a:rPr lang="en-US" sz="1200">
                <a:solidFill>
                  <a:srgbClr val="50E6FF"/>
                </a:solidFill>
                <a:latin typeface="Segoe UI"/>
              </a:rPr>
              <a:t> </a:t>
            </a:r>
            <a:b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5">
                  <a:extLst>
                    <a:ext uri="{A12FA001-AC4F-418D-AE19-62706E023703}">
                      <ahyp:hlinkClr xmlns:ahyp="http://schemas.microsoft.com/office/drawing/2018/hyperlinkcolor" val="tx"/>
                    </a:ext>
                  </a:extLst>
                </a:hlinkClick>
              </a:rPr>
              <a:t>https://docs.microsoft.com/power-platform/admin/manage-application-users</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p>
        </p:txBody>
      </p:sp>
    </p:spTree>
    <p:extLst>
      <p:ext uri="{BB962C8B-B14F-4D97-AF65-F5344CB8AC3E}">
        <p14:creationId xmlns:p14="http://schemas.microsoft.com/office/powerpoint/2010/main" val="29393243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8">
                                            <p:txEl>
                                              <p:pRg st="0" end="0"/>
                                            </p:txEl>
                                          </p:spTgt>
                                        </p:tgtEl>
                                        <p:attrNameLst>
                                          <p:attrName>style.visibility</p:attrName>
                                        </p:attrNameLst>
                                      </p:cBhvr>
                                      <p:to>
                                        <p:strVal val="visible"/>
                                      </p:to>
                                    </p:set>
                                    <p:animEffect transition="in" filter="fade">
                                      <p:cBhvr>
                                        <p:cTn id="10" dur="500"/>
                                        <p:tgtEl>
                                          <p:spTgt spid="18">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8">
                                            <p:txEl>
                                              <p:pRg st="1" end="1"/>
                                            </p:txEl>
                                          </p:spTgt>
                                        </p:tgtEl>
                                        <p:attrNameLst>
                                          <p:attrName>style.visibility</p:attrName>
                                        </p:attrNameLst>
                                      </p:cBhvr>
                                      <p:to>
                                        <p:strVal val="visible"/>
                                      </p:to>
                                    </p:set>
                                    <p:animEffect transition="in" filter="fade">
                                      <p:cBhvr>
                                        <p:cTn id="13" dur="500"/>
                                        <p:tgtEl>
                                          <p:spTgt spid="18">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8">
                                            <p:txEl>
                                              <p:pRg st="2" end="2"/>
                                            </p:txEl>
                                          </p:spTgt>
                                        </p:tgtEl>
                                        <p:attrNameLst>
                                          <p:attrName>style.visibility</p:attrName>
                                        </p:attrNameLst>
                                      </p:cBhvr>
                                      <p:to>
                                        <p:strVal val="visible"/>
                                      </p:to>
                                    </p:set>
                                    <p:animEffect transition="in" filter="fade">
                                      <p:cBhvr>
                                        <p:cTn id="16" dur="500"/>
                                        <p:tgtEl>
                                          <p:spTgt spid="18">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nodeType="withEffect">
                                  <p:stCondLst>
                                    <p:cond delay="0"/>
                                  </p:stCondLst>
                                  <p:childTnLst>
                                    <p:set>
                                      <p:cBhvr>
                                        <p:cTn id="23" dur="1" fill="hold">
                                          <p:stCondLst>
                                            <p:cond delay="0"/>
                                          </p:stCondLst>
                                        </p:cTn>
                                        <p:tgtEl>
                                          <p:spTgt spid="18">
                                            <p:txEl>
                                              <p:pRg st="4" end="4"/>
                                            </p:txEl>
                                          </p:spTgt>
                                        </p:tgtEl>
                                        <p:attrNameLst>
                                          <p:attrName>style.visibility</p:attrName>
                                        </p:attrNameLst>
                                      </p:cBhvr>
                                      <p:to>
                                        <p:strVal val="visible"/>
                                      </p:to>
                                    </p:set>
                                    <p:animEffect transition="in" filter="fade">
                                      <p:cBhvr>
                                        <p:cTn id="24" dur="500"/>
                                        <p:tgtEl>
                                          <p:spTgt spid="18">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8">
                                            <p:txEl>
                                              <p:pRg st="5" end="5"/>
                                            </p:txEl>
                                          </p:spTgt>
                                        </p:tgtEl>
                                        <p:attrNameLst>
                                          <p:attrName>style.visibility</p:attrName>
                                        </p:attrNameLst>
                                      </p:cBhvr>
                                      <p:to>
                                        <p:strVal val="visible"/>
                                      </p:to>
                                    </p:set>
                                    <p:animEffect transition="in" filter="fade">
                                      <p:cBhvr>
                                        <p:cTn id="27" dur="500"/>
                                        <p:tgtEl>
                                          <p:spTgt spid="18">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nodeType="withEffect">
                                  <p:stCondLst>
                                    <p:cond delay="0"/>
                                  </p:stCondLst>
                                  <p:childTnLst>
                                    <p:set>
                                      <p:cBhvr>
                                        <p:cTn id="34" dur="1" fill="hold">
                                          <p:stCondLst>
                                            <p:cond delay="0"/>
                                          </p:stCondLst>
                                        </p:cTn>
                                        <p:tgtEl>
                                          <p:spTgt spid="18">
                                            <p:txEl>
                                              <p:pRg st="7" end="7"/>
                                            </p:txEl>
                                          </p:spTgt>
                                        </p:tgtEl>
                                        <p:attrNameLst>
                                          <p:attrName>style.visibility</p:attrName>
                                        </p:attrNameLst>
                                      </p:cBhvr>
                                      <p:to>
                                        <p:strVal val="visible"/>
                                      </p:to>
                                    </p:set>
                                    <p:animEffect transition="in" filter="fade">
                                      <p:cBhvr>
                                        <p:cTn id="35" dur="500"/>
                                        <p:tgtEl>
                                          <p:spTgt spid="18">
                                            <p:txEl>
                                              <p:pRg st="7" end="7"/>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8">
                                            <p:txEl>
                                              <p:pRg st="8" end="8"/>
                                            </p:txEl>
                                          </p:spTgt>
                                        </p:tgtEl>
                                        <p:attrNameLst>
                                          <p:attrName>style.visibility</p:attrName>
                                        </p:attrNameLst>
                                      </p:cBhvr>
                                      <p:to>
                                        <p:strVal val="visible"/>
                                      </p:to>
                                    </p:set>
                                    <p:animEffect transition="in" filter="fade">
                                      <p:cBhvr>
                                        <p:cTn id="38" dur="500"/>
                                        <p:tgtEl>
                                          <p:spTgt spid="18">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8">
                                            <p:txEl>
                                              <p:pRg st="9" end="9"/>
                                            </p:txEl>
                                          </p:spTgt>
                                        </p:tgtEl>
                                        <p:attrNameLst>
                                          <p:attrName>style.visibility</p:attrName>
                                        </p:attrNameLst>
                                      </p:cBhvr>
                                      <p:to>
                                        <p:strVal val="visible"/>
                                      </p:to>
                                    </p:set>
                                    <p:animEffect transition="in" filter="fade">
                                      <p:cBhvr>
                                        <p:cTn id="41" dur="500"/>
                                        <p:tgtEl>
                                          <p:spTgt spid="1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22F0F438-6244-42F4-8D44-DDF42AFA2910}"/>
              </a:ext>
            </a:extLst>
          </p:cNvPr>
          <p:cNvSpPr txBox="1">
            <a:spLocks/>
          </p:cNvSpPr>
          <p:nvPr/>
        </p:nvSpPr>
        <p:spPr>
          <a:xfrm>
            <a:off x="1057275" y="3678299"/>
            <a:ext cx="7822955"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b="1"/>
              <a:t>Power Platform security</a:t>
            </a:r>
            <a:endParaRPr lang="en-US"/>
          </a:p>
        </p:txBody>
      </p:sp>
      <p:pic>
        <p:nvPicPr>
          <p:cNvPr id="8" name="Graphic 7">
            <a:extLst>
              <a:ext uri="{FF2B5EF4-FFF2-40B4-BE49-F238E27FC236}">
                <a16:creationId xmlns:a16="http://schemas.microsoft.com/office/drawing/2014/main" id="{055D89F3-B21F-485E-8457-ABF1446BAFA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325" y="3693598"/>
            <a:ext cx="468000" cy="468000"/>
          </a:xfrm>
          <a:prstGeom prst="rect">
            <a:avLst/>
          </a:prstGeom>
        </p:spPr>
      </p:pic>
    </p:spTree>
    <p:extLst>
      <p:ext uri="{BB962C8B-B14F-4D97-AF65-F5344CB8AC3E}">
        <p14:creationId xmlns:p14="http://schemas.microsoft.com/office/powerpoint/2010/main" val="2160483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Single versus multi-tenant strategy</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Multi-tenancy means separate Microsoft 365 / Azure AD Tenants</a:t>
            </a:r>
          </a:p>
        </p:txBody>
      </p:sp>
      <p:sp>
        <p:nvSpPr>
          <p:cNvPr id="3" name="Content Placeholder 6">
            <a:extLst>
              <a:ext uri="{FF2B5EF4-FFF2-40B4-BE49-F238E27FC236}">
                <a16:creationId xmlns:a16="http://schemas.microsoft.com/office/drawing/2014/main" id="{39B0503A-C810-47BD-8DFD-8F668E0EA4A3}"/>
              </a:ext>
            </a:extLst>
          </p:cNvPr>
          <p:cNvSpPr txBox="1">
            <a:spLocks/>
          </p:cNvSpPr>
          <p:nvPr/>
        </p:nvSpPr>
        <p:spPr>
          <a:xfrm>
            <a:off x="6913419" y="1873691"/>
            <a:ext cx="4964256" cy="3988784"/>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lvl="1" indent="0">
              <a:buNone/>
            </a:pPr>
            <a:r>
              <a:rPr lang="en-US" sz="1600" b="1"/>
              <a:t>Benefits of multi-tenant</a:t>
            </a:r>
          </a:p>
          <a:p>
            <a:pPr>
              <a:buFont typeface="Arial" panose="020B0604020202020204" pitchFamily="34" charset="0"/>
              <a:buChar char="•"/>
            </a:pPr>
            <a:r>
              <a:rPr lang="en-US" sz="1600"/>
              <a:t>Global businesses with regional or country models that differ can use tenants to account for variations in approach, market size, or compliance with legal and regulatory constraints.</a:t>
            </a:r>
          </a:p>
          <a:p>
            <a:pPr>
              <a:buFont typeface="Arial" panose="020B0604020202020204" pitchFamily="34" charset="0"/>
              <a:buChar char="•"/>
            </a:pPr>
            <a:endParaRPr lang="en-US" sz="1600"/>
          </a:p>
          <a:p>
            <a:pPr marL="228600" lvl="1" indent="0">
              <a:buNone/>
            </a:pPr>
            <a:r>
              <a:rPr lang="en-US" sz="1600" b="1"/>
              <a:t>Considerations</a:t>
            </a:r>
          </a:p>
          <a:p>
            <a:pPr>
              <a:buFont typeface="Arial" panose="020B0604020202020204" pitchFamily="34" charset="0"/>
              <a:buChar char="•"/>
            </a:pPr>
            <a:r>
              <a:rPr lang="en-US" sz="1600"/>
              <a:t>User accounts, identities, security groups, subscriptions, licenses, environments and storage cannot be shared among tenants. </a:t>
            </a:r>
          </a:p>
          <a:p>
            <a:pPr>
              <a:buFont typeface="Arial" panose="020B0604020202020204" pitchFamily="34" charset="0"/>
              <a:buChar char="•"/>
            </a:pPr>
            <a:r>
              <a:rPr lang="en-US" sz="1600"/>
              <a:t>Interaction and collaboration are, in most cases, expected and designed to be </a:t>
            </a:r>
            <a:r>
              <a:rPr lang="en-US" sz="1600" u="sng"/>
              <a:t>within</a:t>
            </a:r>
            <a:r>
              <a:rPr lang="en-US" sz="1600"/>
              <a:t> a tenant. </a:t>
            </a:r>
            <a:br>
              <a:rPr lang="en-US" sz="1600"/>
            </a:br>
            <a:r>
              <a:rPr lang="en-US" sz="1600"/>
              <a:t>Some features aren’t available for guest users.</a:t>
            </a:r>
          </a:p>
          <a:p>
            <a:pPr>
              <a:buFont typeface="Arial" panose="020B0604020202020204" pitchFamily="34" charset="0"/>
              <a:buChar char="•"/>
            </a:pPr>
            <a:r>
              <a:rPr lang="en-US" sz="1600"/>
              <a:t>A single domain can only be federated with one tenant.</a:t>
            </a:r>
          </a:p>
        </p:txBody>
      </p:sp>
      <p:pic>
        <p:nvPicPr>
          <p:cNvPr id="5" name="Graphic 4">
            <a:extLst>
              <a:ext uri="{FF2B5EF4-FFF2-40B4-BE49-F238E27FC236}">
                <a16:creationId xmlns:a16="http://schemas.microsoft.com/office/drawing/2014/main" id="{8F9FD371-7E18-4736-B403-A07F69CBD7A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27190" y="1893222"/>
            <a:ext cx="252000" cy="252000"/>
          </a:xfrm>
          <a:prstGeom prst="rect">
            <a:avLst/>
          </a:prstGeom>
        </p:spPr>
      </p:pic>
      <p:pic>
        <p:nvPicPr>
          <p:cNvPr id="7" name="Graphic 6">
            <a:extLst>
              <a:ext uri="{FF2B5EF4-FFF2-40B4-BE49-F238E27FC236}">
                <a16:creationId xmlns:a16="http://schemas.microsoft.com/office/drawing/2014/main" id="{814C9D2C-B8B2-45CE-9BC6-5375B39CBFA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798294" y="3457875"/>
            <a:ext cx="288000" cy="288000"/>
          </a:xfrm>
          <a:prstGeom prst="rect">
            <a:avLst/>
          </a:prstGeom>
        </p:spPr>
      </p:pic>
      <p:sp>
        <p:nvSpPr>
          <p:cNvPr id="11" name="TextBox 10">
            <a:extLst>
              <a:ext uri="{FF2B5EF4-FFF2-40B4-BE49-F238E27FC236}">
                <a16:creationId xmlns:a16="http://schemas.microsoft.com/office/drawing/2014/main" id="{BC85F484-1A5D-4E48-A6D3-76085741110D}"/>
              </a:ext>
            </a:extLst>
          </p:cNvPr>
          <p:cNvSpPr txBox="1"/>
          <p:nvPr/>
        </p:nvSpPr>
        <p:spPr>
          <a:xfrm>
            <a:off x="506777" y="6217822"/>
            <a:ext cx="10622539" cy="276999"/>
          </a:xfrm>
          <a:prstGeom prst="rect">
            <a:avLst/>
          </a:prstGeom>
          <a:noFill/>
        </p:spPr>
        <p:txBody>
          <a:bodyPr wrap="square">
            <a:spAutoFit/>
          </a:bodyPr>
          <a:lstStyle/>
          <a:p>
            <a:pPr marL="0" indent="0">
              <a:buNone/>
            </a:pPr>
            <a:r>
              <a:rPr kumimoji="0" lang="en-US" sz="1200" b="0" i="0" u="none" strike="noStrike" kern="1200" cap="none" spc="0" normalizeH="0" baseline="0" noProof="0">
                <a:ln>
                  <a:noFill/>
                </a:ln>
                <a:effectLst/>
                <a:uLnTx/>
                <a:uFillTx/>
                <a:ea typeface="+mn-ea"/>
                <a:cs typeface="Segoe UI" panose="020B0502040204020203" pitchFamily="34" charset="0"/>
              </a:rPr>
              <a:t>Learn more on </a:t>
            </a:r>
            <a:r>
              <a:rPr lang="en-US" sz="1200">
                <a:cs typeface="Segoe UI" panose="020B0502040204020203" pitchFamily="34" charset="0"/>
              </a:rPr>
              <a:t>multiple tenants and environments</a:t>
            </a:r>
            <a:r>
              <a:rPr kumimoji="0" lang="en-US" sz="1200" b="0" i="0" u="none" strike="noStrike" kern="1200" cap="none" spc="0" normalizeH="0" baseline="0" noProof="0">
                <a:ln>
                  <a:noFill/>
                </a:ln>
                <a:effectLst/>
                <a:uLnTx/>
                <a:uFillTx/>
                <a:ea typeface="+mn-ea"/>
                <a:cs typeface="Segoe UI" panose="020B0502040204020203" pitchFamily="34" charset="0"/>
              </a:rPr>
              <a:t>: </a:t>
            </a:r>
            <a:r>
              <a:rPr lang="en-US" sz="1200">
                <a:solidFill>
                  <a:srgbClr val="50E6FF"/>
                </a:solidFill>
                <a:hlinkClick r:id="rId7">
                  <a:extLst>
                    <a:ext uri="{A12FA001-AC4F-418D-AE19-62706E023703}">
                      <ahyp:hlinkClr xmlns:ahyp="http://schemas.microsoft.com/office/drawing/2018/hyperlinkcolor" val="tx"/>
                    </a:ext>
                  </a:extLst>
                </a:hlinkClick>
              </a:rPr>
              <a:t>https://docs.microsoft.com/power-platform/admin/multiple-online-environments-tenants</a:t>
            </a:r>
            <a:r>
              <a:rPr lang="en-US" sz="1200">
                <a:solidFill>
                  <a:srgbClr val="50E6FF"/>
                </a:solidFill>
              </a:rPr>
              <a:t> </a:t>
            </a:r>
          </a:p>
        </p:txBody>
      </p:sp>
      <p:pic>
        <p:nvPicPr>
          <p:cNvPr id="25" name="Graphic 24" descr="Cloud with solid fill">
            <a:extLst>
              <a:ext uri="{FF2B5EF4-FFF2-40B4-BE49-F238E27FC236}">
                <a16:creationId xmlns:a16="http://schemas.microsoft.com/office/drawing/2014/main" id="{0338E8E5-6746-4C3A-BE47-39B43AB48761}"/>
              </a:ext>
            </a:extLst>
          </p:cNvPr>
          <p:cNvPicPr>
            <a:picLocks noChangeAspect="1"/>
          </p:cNvPicPr>
          <p:nvPr/>
        </p:nvPicPr>
        <p:blipFill rotWithShape="1">
          <a:blip r:embed="rId8">
            <a:extLst>
              <a:ext uri="{96DAC541-7B7A-43D3-8B79-37D633B846F1}">
                <asvg:svgBlip xmlns:asvg="http://schemas.microsoft.com/office/drawing/2016/SVG/main" r:embed="rId9"/>
              </a:ext>
            </a:extLst>
          </a:blip>
          <a:srcRect l="5911" t="24858" r="5890" b="24589"/>
          <a:stretch/>
        </p:blipFill>
        <p:spPr>
          <a:xfrm>
            <a:off x="545269" y="1998411"/>
            <a:ext cx="5998406" cy="3438111"/>
          </a:xfrm>
          <a:prstGeom prst="rect">
            <a:avLst/>
          </a:prstGeom>
          <a:effectLst>
            <a:outerShdw blurRad="63500" sx="102000" sy="102000" algn="ctr" rotWithShape="0">
              <a:prstClr val="black">
                <a:alpha val="40000"/>
              </a:prstClr>
            </a:outerShdw>
          </a:effectLst>
        </p:spPr>
      </p:pic>
      <p:sp>
        <p:nvSpPr>
          <p:cNvPr id="26" name="Rectangle 25">
            <a:extLst>
              <a:ext uri="{FF2B5EF4-FFF2-40B4-BE49-F238E27FC236}">
                <a16:creationId xmlns:a16="http://schemas.microsoft.com/office/drawing/2014/main" id="{7A3540D9-CF92-45A2-A018-92549550A309}"/>
              </a:ext>
            </a:extLst>
          </p:cNvPr>
          <p:cNvSpPr/>
          <p:nvPr/>
        </p:nvSpPr>
        <p:spPr bwMode="auto">
          <a:xfrm>
            <a:off x="1089734" y="3540324"/>
            <a:ext cx="2160000" cy="424043"/>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latin typeface="+mj-lt"/>
                <a:ea typeface="Segoe UI" pitchFamily="34" charset="0"/>
                <a:cs typeface="Segoe UI" pitchFamily="34" charset="0"/>
              </a:rPr>
              <a:t>Contoso Tenant </a:t>
            </a:r>
          </a:p>
          <a:p>
            <a:pPr algn="ctr" defTabSz="932472" fontAlgn="base">
              <a:spcBef>
                <a:spcPct val="0"/>
              </a:spcBef>
              <a:spcAft>
                <a:spcPct val="0"/>
              </a:spcAft>
            </a:pPr>
            <a:r>
              <a:rPr lang="en-US" sz="1200">
                <a:solidFill>
                  <a:srgbClr val="FFFFFF"/>
                </a:solidFill>
                <a:latin typeface="+mj-lt"/>
                <a:ea typeface="Segoe UI" pitchFamily="34" charset="0"/>
                <a:cs typeface="Segoe UI" pitchFamily="34" charset="0"/>
              </a:rPr>
              <a:t>U.S.</a:t>
            </a:r>
          </a:p>
        </p:txBody>
      </p:sp>
      <p:sp>
        <p:nvSpPr>
          <p:cNvPr id="28" name="Rectangle 27">
            <a:extLst>
              <a:ext uri="{FF2B5EF4-FFF2-40B4-BE49-F238E27FC236}">
                <a16:creationId xmlns:a16="http://schemas.microsoft.com/office/drawing/2014/main" id="{AAC5F5AB-9F4E-4755-9FCB-351657E07E92}"/>
              </a:ext>
            </a:extLst>
          </p:cNvPr>
          <p:cNvSpPr/>
          <p:nvPr/>
        </p:nvSpPr>
        <p:spPr bwMode="auto">
          <a:xfrm>
            <a:off x="1089733" y="3964367"/>
            <a:ext cx="504000" cy="432000"/>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ea typeface="Segoe UI" pitchFamily="34" charset="0"/>
                <a:cs typeface="Segoe UI" pitchFamily="34" charset="0"/>
              </a:rPr>
              <a:t>Users</a:t>
            </a:r>
          </a:p>
        </p:txBody>
      </p:sp>
      <p:sp>
        <p:nvSpPr>
          <p:cNvPr id="29" name="Rectangle 28">
            <a:extLst>
              <a:ext uri="{FF2B5EF4-FFF2-40B4-BE49-F238E27FC236}">
                <a16:creationId xmlns:a16="http://schemas.microsoft.com/office/drawing/2014/main" id="{51FBF32F-4F31-44E5-9310-A7C14B997305}"/>
              </a:ext>
            </a:extLst>
          </p:cNvPr>
          <p:cNvSpPr/>
          <p:nvPr/>
        </p:nvSpPr>
        <p:spPr bwMode="auto">
          <a:xfrm>
            <a:off x="1586069" y="3964367"/>
            <a:ext cx="684000" cy="432000"/>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ea typeface="Segoe UI" pitchFamily="34" charset="0"/>
                <a:cs typeface="Segoe UI" pitchFamily="34" charset="0"/>
              </a:rPr>
              <a:t>Security Groups</a:t>
            </a:r>
          </a:p>
        </p:txBody>
      </p:sp>
      <p:sp>
        <p:nvSpPr>
          <p:cNvPr id="30" name="Rectangle 29">
            <a:extLst>
              <a:ext uri="{FF2B5EF4-FFF2-40B4-BE49-F238E27FC236}">
                <a16:creationId xmlns:a16="http://schemas.microsoft.com/office/drawing/2014/main" id="{AB004C0C-CD7C-4368-86EB-364BF212AC8D}"/>
              </a:ext>
            </a:extLst>
          </p:cNvPr>
          <p:cNvSpPr/>
          <p:nvPr/>
        </p:nvSpPr>
        <p:spPr bwMode="auto">
          <a:xfrm>
            <a:off x="2241734" y="3964367"/>
            <a:ext cx="1008000" cy="432000"/>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ea typeface="Segoe UI" pitchFamily="34" charset="0"/>
                <a:cs typeface="Segoe UI" pitchFamily="34" charset="0"/>
              </a:rPr>
              <a:t>Subscriptions</a:t>
            </a:r>
          </a:p>
        </p:txBody>
      </p:sp>
      <p:sp>
        <p:nvSpPr>
          <p:cNvPr id="32" name="Rectangle 31">
            <a:extLst>
              <a:ext uri="{FF2B5EF4-FFF2-40B4-BE49-F238E27FC236}">
                <a16:creationId xmlns:a16="http://schemas.microsoft.com/office/drawing/2014/main" id="{6A86DAE5-6B84-4620-90BD-821707464BF4}"/>
              </a:ext>
            </a:extLst>
          </p:cNvPr>
          <p:cNvSpPr/>
          <p:nvPr/>
        </p:nvSpPr>
        <p:spPr bwMode="auto">
          <a:xfrm>
            <a:off x="1089734" y="4416491"/>
            <a:ext cx="1080000" cy="432000"/>
          </a:xfrm>
          <a:prstGeom prst="rect">
            <a:avLst/>
          </a:prstGeom>
          <a:solidFill>
            <a:schemeClr val="accent1">
              <a:lumMod val="60000"/>
              <a:lumOff val="40000"/>
            </a:schemeClr>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marL="180975" algn="ctr" defTabSz="932472" fontAlgn="base">
              <a:spcBef>
                <a:spcPct val="0"/>
              </a:spcBef>
              <a:spcAft>
                <a:spcPct val="0"/>
              </a:spcAft>
            </a:pPr>
            <a:r>
              <a:rPr lang="en-US" sz="1200" b="1">
                <a:solidFill>
                  <a:schemeClr val="bg1"/>
                </a:solidFill>
                <a:ea typeface="Segoe UI" pitchFamily="34" charset="0"/>
                <a:cs typeface="Segoe UI" pitchFamily="34" charset="0"/>
              </a:rPr>
              <a:t>Sales &amp; Marketing</a:t>
            </a:r>
          </a:p>
        </p:txBody>
      </p:sp>
      <p:sp>
        <p:nvSpPr>
          <p:cNvPr id="33" name="Rectangle 32">
            <a:extLst>
              <a:ext uri="{FF2B5EF4-FFF2-40B4-BE49-F238E27FC236}">
                <a16:creationId xmlns:a16="http://schemas.microsoft.com/office/drawing/2014/main" id="{D97F8FF1-CF43-4E37-869E-3904F747FC84}"/>
              </a:ext>
            </a:extLst>
          </p:cNvPr>
          <p:cNvSpPr/>
          <p:nvPr/>
        </p:nvSpPr>
        <p:spPr bwMode="auto">
          <a:xfrm>
            <a:off x="2169734" y="4416491"/>
            <a:ext cx="1080000" cy="432000"/>
          </a:xfrm>
          <a:prstGeom prst="rect">
            <a:avLst/>
          </a:prstGeom>
          <a:solidFill>
            <a:schemeClr val="accent1">
              <a:lumMod val="60000"/>
              <a:lumOff val="40000"/>
            </a:schemeClr>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marL="180975" algn="ctr" defTabSz="932472" fontAlgn="base">
              <a:spcBef>
                <a:spcPct val="0"/>
              </a:spcBef>
              <a:spcAft>
                <a:spcPct val="0"/>
              </a:spcAft>
            </a:pPr>
            <a:r>
              <a:rPr lang="en-US" sz="1200" b="1">
                <a:solidFill>
                  <a:schemeClr val="bg1"/>
                </a:solidFill>
                <a:cs typeface="Segoe UI" pitchFamily="34" charset="0"/>
              </a:rPr>
              <a:t>Customer Service</a:t>
            </a:r>
          </a:p>
        </p:txBody>
      </p:sp>
      <p:sp>
        <p:nvSpPr>
          <p:cNvPr id="35" name="Rectangle 34">
            <a:extLst>
              <a:ext uri="{FF2B5EF4-FFF2-40B4-BE49-F238E27FC236}">
                <a16:creationId xmlns:a16="http://schemas.microsoft.com/office/drawing/2014/main" id="{3B34151A-3D59-41F9-B097-AFC75E09EFBF}"/>
              </a:ext>
            </a:extLst>
          </p:cNvPr>
          <p:cNvSpPr/>
          <p:nvPr/>
        </p:nvSpPr>
        <p:spPr bwMode="auto">
          <a:xfrm>
            <a:off x="1089734" y="4872304"/>
            <a:ext cx="2160000" cy="276999"/>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ea typeface="Segoe UI" pitchFamily="34" charset="0"/>
                <a:cs typeface="Segoe UI" pitchFamily="34" charset="0"/>
              </a:rPr>
              <a:t>Storage</a:t>
            </a:r>
          </a:p>
        </p:txBody>
      </p:sp>
      <p:sp>
        <p:nvSpPr>
          <p:cNvPr id="36" name="Rectangle 35">
            <a:extLst>
              <a:ext uri="{FF2B5EF4-FFF2-40B4-BE49-F238E27FC236}">
                <a16:creationId xmlns:a16="http://schemas.microsoft.com/office/drawing/2014/main" id="{AF835380-D371-401C-B77C-E358C05D1FB6}"/>
              </a:ext>
            </a:extLst>
          </p:cNvPr>
          <p:cNvSpPr/>
          <p:nvPr/>
        </p:nvSpPr>
        <p:spPr bwMode="auto">
          <a:xfrm>
            <a:off x="3331019" y="3540325"/>
            <a:ext cx="2160000" cy="424043"/>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latin typeface="+mj-lt"/>
                <a:ea typeface="Segoe UI" pitchFamily="34" charset="0"/>
                <a:cs typeface="Segoe UI" pitchFamily="34" charset="0"/>
              </a:rPr>
              <a:t>Contoso Tenant </a:t>
            </a:r>
          </a:p>
          <a:p>
            <a:pPr algn="ctr" defTabSz="932472" fontAlgn="base">
              <a:spcBef>
                <a:spcPct val="0"/>
              </a:spcBef>
              <a:spcAft>
                <a:spcPct val="0"/>
              </a:spcAft>
            </a:pPr>
            <a:r>
              <a:rPr lang="en-US" sz="1200">
                <a:solidFill>
                  <a:srgbClr val="FFFFFF"/>
                </a:solidFill>
                <a:latin typeface="+mj-lt"/>
                <a:ea typeface="Segoe UI" pitchFamily="34" charset="0"/>
                <a:cs typeface="Segoe UI" pitchFamily="34" charset="0"/>
              </a:rPr>
              <a:t>Japan</a:t>
            </a:r>
          </a:p>
        </p:txBody>
      </p:sp>
      <p:sp>
        <p:nvSpPr>
          <p:cNvPr id="37" name="Rectangle 36">
            <a:extLst>
              <a:ext uri="{FF2B5EF4-FFF2-40B4-BE49-F238E27FC236}">
                <a16:creationId xmlns:a16="http://schemas.microsoft.com/office/drawing/2014/main" id="{BD2BCDAB-A483-4E25-B6A1-D6577E38A05F}"/>
              </a:ext>
            </a:extLst>
          </p:cNvPr>
          <p:cNvSpPr/>
          <p:nvPr/>
        </p:nvSpPr>
        <p:spPr bwMode="auto">
          <a:xfrm>
            <a:off x="3331018" y="3964368"/>
            <a:ext cx="504000" cy="432000"/>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ea typeface="Segoe UI" pitchFamily="34" charset="0"/>
                <a:cs typeface="Segoe UI" pitchFamily="34" charset="0"/>
              </a:rPr>
              <a:t>Users</a:t>
            </a:r>
          </a:p>
        </p:txBody>
      </p:sp>
      <p:sp>
        <p:nvSpPr>
          <p:cNvPr id="38" name="Rectangle 37">
            <a:extLst>
              <a:ext uri="{FF2B5EF4-FFF2-40B4-BE49-F238E27FC236}">
                <a16:creationId xmlns:a16="http://schemas.microsoft.com/office/drawing/2014/main" id="{50B20E4D-5801-47ED-B5C2-54D55E4E8F2B}"/>
              </a:ext>
            </a:extLst>
          </p:cNvPr>
          <p:cNvSpPr/>
          <p:nvPr/>
        </p:nvSpPr>
        <p:spPr bwMode="auto">
          <a:xfrm>
            <a:off x="3836879" y="3964368"/>
            <a:ext cx="684000" cy="432000"/>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ea typeface="Segoe UI" pitchFamily="34" charset="0"/>
                <a:cs typeface="Segoe UI" pitchFamily="34" charset="0"/>
              </a:rPr>
              <a:t>Security Groups</a:t>
            </a:r>
          </a:p>
        </p:txBody>
      </p:sp>
      <p:sp>
        <p:nvSpPr>
          <p:cNvPr id="39" name="Rectangle 38">
            <a:extLst>
              <a:ext uri="{FF2B5EF4-FFF2-40B4-BE49-F238E27FC236}">
                <a16:creationId xmlns:a16="http://schemas.microsoft.com/office/drawing/2014/main" id="{23C3004F-4AEE-4C8C-86E0-B3676A13C54F}"/>
              </a:ext>
            </a:extLst>
          </p:cNvPr>
          <p:cNvSpPr/>
          <p:nvPr/>
        </p:nvSpPr>
        <p:spPr bwMode="auto">
          <a:xfrm>
            <a:off x="4483019" y="3964368"/>
            <a:ext cx="1008000" cy="432000"/>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ea typeface="Segoe UI" pitchFamily="34" charset="0"/>
                <a:cs typeface="Segoe UI" pitchFamily="34" charset="0"/>
              </a:rPr>
              <a:t>Subscriptions</a:t>
            </a:r>
          </a:p>
        </p:txBody>
      </p:sp>
      <p:sp>
        <p:nvSpPr>
          <p:cNvPr id="40" name="Rectangle 39">
            <a:extLst>
              <a:ext uri="{FF2B5EF4-FFF2-40B4-BE49-F238E27FC236}">
                <a16:creationId xmlns:a16="http://schemas.microsoft.com/office/drawing/2014/main" id="{A2F88A37-6867-42DD-8C03-56B4B4FB47C2}"/>
              </a:ext>
            </a:extLst>
          </p:cNvPr>
          <p:cNvSpPr/>
          <p:nvPr/>
        </p:nvSpPr>
        <p:spPr bwMode="auto">
          <a:xfrm>
            <a:off x="3331019" y="4416492"/>
            <a:ext cx="1080000" cy="432000"/>
          </a:xfrm>
          <a:prstGeom prst="rect">
            <a:avLst/>
          </a:prstGeom>
          <a:solidFill>
            <a:schemeClr val="accent1">
              <a:lumMod val="60000"/>
              <a:lumOff val="40000"/>
            </a:schemeClr>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marL="180975" algn="ctr" defTabSz="932472" fontAlgn="base">
              <a:spcBef>
                <a:spcPct val="0"/>
              </a:spcBef>
              <a:spcAft>
                <a:spcPct val="0"/>
              </a:spcAft>
            </a:pPr>
            <a:r>
              <a:rPr lang="en-US" sz="1200" b="1">
                <a:solidFill>
                  <a:schemeClr val="bg1"/>
                </a:solidFill>
                <a:cs typeface="Segoe UI" pitchFamily="34" charset="0"/>
              </a:rPr>
              <a:t>Sales &amp; Marketing</a:t>
            </a:r>
          </a:p>
        </p:txBody>
      </p:sp>
      <p:sp>
        <p:nvSpPr>
          <p:cNvPr id="41" name="Rectangle 40">
            <a:extLst>
              <a:ext uri="{FF2B5EF4-FFF2-40B4-BE49-F238E27FC236}">
                <a16:creationId xmlns:a16="http://schemas.microsoft.com/office/drawing/2014/main" id="{1D44AA3D-A8C9-4B5B-924A-AF5D9F61E701}"/>
              </a:ext>
            </a:extLst>
          </p:cNvPr>
          <p:cNvSpPr/>
          <p:nvPr/>
        </p:nvSpPr>
        <p:spPr bwMode="auto">
          <a:xfrm>
            <a:off x="4411019" y="4416492"/>
            <a:ext cx="1080000" cy="432000"/>
          </a:xfrm>
          <a:prstGeom prst="rect">
            <a:avLst/>
          </a:prstGeom>
          <a:solidFill>
            <a:schemeClr val="accent1">
              <a:lumMod val="60000"/>
              <a:lumOff val="40000"/>
            </a:schemeClr>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marL="180975" algn="ctr" defTabSz="932472" fontAlgn="base">
              <a:spcBef>
                <a:spcPct val="0"/>
              </a:spcBef>
              <a:spcAft>
                <a:spcPct val="0"/>
              </a:spcAft>
            </a:pPr>
            <a:r>
              <a:rPr lang="en-US" sz="1200" b="1">
                <a:solidFill>
                  <a:schemeClr val="bg1"/>
                </a:solidFill>
                <a:cs typeface="Segoe UI" pitchFamily="34" charset="0"/>
              </a:rPr>
              <a:t>Inventory</a:t>
            </a:r>
          </a:p>
        </p:txBody>
      </p:sp>
      <p:sp>
        <p:nvSpPr>
          <p:cNvPr id="42" name="Rectangle 41">
            <a:extLst>
              <a:ext uri="{FF2B5EF4-FFF2-40B4-BE49-F238E27FC236}">
                <a16:creationId xmlns:a16="http://schemas.microsoft.com/office/drawing/2014/main" id="{E9E609A4-8150-44A0-85EF-72A129B45CFD}"/>
              </a:ext>
            </a:extLst>
          </p:cNvPr>
          <p:cNvSpPr/>
          <p:nvPr/>
        </p:nvSpPr>
        <p:spPr bwMode="auto">
          <a:xfrm>
            <a:off x="3331019" y="4872304"/>
            <a:ext cx="2160000" cy="276999"/>
          </a:xfrm>
          <a:prstGeom prst="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a:solidFill>
                  <a:srgbClr val="FFFFFF"/>
                </a:solidFill>
                <a:ea typeface="Segoe UI" pitchFamily="34" charset="0"/>
                <a:cs typeface="Segoe UI" pitchFamily="34" charset="0"/>
              </a:rPr>
              <a:t>Storage</a:t>
            </a:r>
          </a:p>
        </p:txBody>
      </p:sp>
      <p:pic>
        <p:nvPicPr>
          <p:cNvPr id="47" name="Graphic 46">
            <a:extLst>
              <a:ext uri="{FF2B5EF4-FFF2-40B4-BE49-F238E27FC236}">
                <a16:creationId xmlns:a16="http://schemas.microsoft.com/office/drawing/2014/main" id="{3B75B209-CEE2-47F6-92E5-ED4691FED32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189761" y="3635366"/>
            <a:ext cx="252000" cy="252000"/>
          </a:xfrm>
          <a:prstGeom prst="rect">
            <a:avLst/>
          </a:prstGeom>
        </p:spPr>
      </p:pic>
      <p:pic>
        <p:nvPicPr>
          <p:cNvPr id="48" name="Graphic 47">
            <a:extLst>
              <a:ext uri="{FF2B5EF4-FFF2-40B4-BE49-F238E27FC236}">
                <a16:creationId xmlns:a16="http://schemas.microsoft.com/office/drawing/2014/main" id="{8EDECD9D-12F4-4BCE-ACC0-0F51641C3519}"/>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3445853" y="3635366"/>
            <a:ext cx="252000" cy="252000"/>
          </a:xfrm>
          <a:prstGeom prst="rect">
            <a:avLst/>
          </a:prstGeom>
        </p:spPr>
      </p:pic>
      <p:pic>
        <p:nvPicPr>
          <p:cNvPr id="53" name="Graphic 52">
            <a:extLst>
              <a:ext uri="{FF2B5EF4-FFF2-40B4-BE49-F238E27FC236}">
                <a16:creationId xmlns:a16="http://schemas.microsoft.com/office/drawing/2014/main" id="{B4436466-4E89-4406-A2A3-C911E031E3D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133164" y="4533168"/>
            <a:ext cx="180000" cy="180000"/>
          </a:xfrm>
          <a:prstGeom prst="rect">
            <a:avLst/>
          </a:prstGeom>
        </p:spPr>
      </p:pic>
      <p:pic>
        <p:nvPicPr>
          <p:cNvPr id="55" name="Graphic 54">
            <a:extLst>
              <a:ext uri="{FF2B5EF4-FFF2-40B4-BE49-F238E27FC236}">
                <a16:creationId xmlns:a16="http://schemas.microsoft.com/office/drawing/2014/main" id="{F3872D81-42DB-430C-9D3A-486C1BE2D3B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467378" y="4539955"/>
            <a:ext cx="180000" cy="180000"/>
          </a:xfrm>
          <a:prstGeom prst="rect">
            <a:avLst/>
          </a:prstGeom>
        </p:spPr>
      </p:pic>
      <p:pic>
        <p:nvPicPr>
          <p:cNvPr id="56" name="Graphic 55">
            <a:extLst>
              <a:ext uri="{FF2B5EF4-FFF2-40B4-BE49-F238E27FC236}">
                <a16:creationId xmlns:a16="http://schemas.microsoft.com/office/drawing/2014/main" id="{BC63F6AD-197D-4E9E-B672-95916264804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241734" y="4533168"/>
            <a:ext cx="180000" cy="180000"/>
          </a:xfrm>
          <a:prstGeom prst="rect">
            <a:avLst/>
          </a:prstGeom>
        </p:spPr>
      </p:pic>
      <p:pic>
        <p:nvPicPr>
          <p:cNvPr id="57" name="Graphic 56">
            <a:extLst>
              <a:ext uri="{FF2B5EF4-FFF2-40B4-BE49-F238E27FC236}">
                <a16:creationId xmlns:a16="http://schemas.microsoft.com/office/drawing/2014/main" id="{1BB1EF58-B92B-4EF5-8326-27876AFB44DE}"/>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383968" y="4533168"/>
            <a:ext cx="180000" cy="180000"/>
          </a:xfrm>
          <a:prstGeom prst="rect">
            <a:avLst/>
          </a:prstGeom>
        </p:spPr>
      </p:pic>
      <p:pic>
        <p:nvPicPr>
          <p:cNvPr id="63" name="Graphic 62">
            <a:extLst>
              <a:ext uri="{FF2B5EF4-FFF2-40B4-BE49-F238E27FC236}">
                <a16:creationId xmlns:a16="http://schemas.microsoft.com/office/drawing/2014/main" id="{7C5B95E7-C1F7-4B05-8E2E-25717334002C}"/>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1687678" y="4935033"/>
            <a:ext cx="180000" cy="180000"/>
          </a:xfrm>
          <a:prstGeom prst="rect">
            <a:avLst/>
          </a:prstGeom>
        </p:spPr>
      </p:pic>
      <p:pic>
        <p:nvPicPr>
          <p:cNvPr id="64" name="Graphic 63">
            <a:extLst>
              <a:ext uri="{FF2B5EF4-FFF2-40B4-BE49-F238E27FC236}">
                <a16:creationId xmlns:a16="http://schemas.microsoft.com/office/drawing/2014/main" id="{3C4E830D-960D-4B28-9155-B14219237281}"/>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3937694" y="4935033"/>
            <a:ext cx="180000" cy="180000"/>
          </a:xfrm>
          <a:prstGeom prst="rect">
            <a:avLst/>
          </a:prstGeom>
        </p:spPr>
      </p:pic>
    </p:spTree>
    <p:extLst>
      <p:ext uri="{BB962C8B-B14F-4D97-AF65-F5344CB8AC3E}">
        <p14:creationId xmlns:p14="http://schemas.microsoft.com/office/powerpoint/2010/main" val="16938661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Power Platform tenant controls</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Securing</a:t>
            </a:r>
            <a:r>
              <a:rPr kumimoji="0" lang="en-US" sz="2000" b="0" i="0" u="none" strike="noStrike" kern="1200" cap="none" spc="0" normalizeH="0" noProof="0">
                <a:ln>
                  <a:noFill/>
                </a:ln>
                <a:solidFill>
                  <a:srgbClr val="50E6FF"/>
                </a:solidFill>
                <a:effectLst/>
                <a:uLnTx/>
                <a:uFillTx/>
                <a:latin typeface="Segoe UI"/>
                <a:ea typeface="+mn-ea"/>
                <a:cs typeface="Segoe UI" panose="020B0502040204020203" pitchFamily="34" charset="0"/>
              </a:rPr>
              <a:t> citizen developer and production applications and automations</a:t>
            </a:r>
            <a:endPar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p:txBody>
      </p:sp>
      <p:sp>
        <p:nvSpPr>
          <p:cNvPr id="19" name="Content Placeholder 6">
            <a:extLst>
              <a:ext uri="{FF2B5EF4-FFF2-40B4-BE49-F238E27FC236}">
                <a16:creationId xmlns:a16="http://schemas.microsoft.com/office/drawing/2014/main" id="{DB37B878-F5A4-47D9-9D30-D5B5CAF12B2D}"/>
              </a:ext>
            </a:extLst>
          </p:cNvPr>
          <p:cNvSpPr txBox="1">
            <a:spLocks/>
          </p:cNvSpPr>
          <p:nvPr/>
        </p:nvSpPr>
        <p:spPr>
          <a:xfrm>
            <a:off x="1390262" y="1766644"/>
            <a:ext cx="10588378" cy="4912114"/>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buNone/>
              <a:defRPr/>
            </a:pPr>
            <a:r>
              <a:rPr kumimoji="0" lang="en-US" sz="1600" b="1" i="0" u="none" strike="noStrike" kern="1200" cap="none" spc="0" normalizeH="0" baseline="0" noProof="0">
                <a:ln>
                  <a:noFill/>
                </a:ln>
                <a:effectLst/>
                <a:uLnTx/>
                <a:uFillTx/>
              </a:rPr>
              <a:t>Create data loss prevention (DLP) policies to </a:t>
            </a:r>
            <a:r>
              <a:rPr lang="en-US" sz="1600" b="1"/>
              <a:t>enable data use and control inadvertent use or exploitation. </a:t>
            </a:r>
            <a:endParaRPr kumimoji="0" lang="en-US" sz="1600" b="1" i="0" u="none" strike="noStrike" kern="1200" cap="none" spc="0" normalizeH="0" baseline="0" noProof="0">
              <a:ln>
                <a:noFill/>
              </a:ln>
              <a:effectLst/>
              <a:uLnTx/>
              <a:uFillTx/>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DLP policies offer connector action granularity, endpoint filtering, and can be scoped at the environment or tenant level, to strike the right balance between protection and productivity. So, secure DLP policies can automatically apply to citizen developer environments while other DLP policies apply to production workloads. </a:t>
            </a: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data loss prevention policies:</a:t>
            </a:r>
            <a:br>
              <a:rPr kumimoji="0" lang="en-US" sz="1600" b="0" i="0" u="none" strike="noStrike" kern="1200" cap="none" spc="0" normalizeH="0" baseline="0" noProof="0">
                <a:ln>
                  <a:noFill/>
                </a:ln>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3">
                  <a:extLst>
                    <a:ext uri="{A12FA001-AC4F-418D-AE19-62706E023703}">
                      <ahyp:hlinkClr xmlns:ahyp="http://schemas.microsoft.com/office/drawing/2018/hyperlinkcolor" val="tx"/>
                    </a:ext>
                  </a:extLst>
                </a:hlinkClick>
              </a:rPr>
              <a:t>https://docs.microsoft.com/power-platform/admin/wp-data-loss-prevention</a:t>
            </a:r>
            <a:endPar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endPar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a:p>
            <a:pPr marL="0" lvl="0" indent="0">
              <a:buNone/>
              <a:defRPr/>
            </a:pPr>
            <a:r>
              <a:rPr lang="en-US" sz="1600" b="1"/>
              <a:t>Evaluate cross-tenant inbound and outbound restrictions</a:t>
            </a:r>
          </a:p>
          <a:p>
            <a:pPr marL="0" lvl="0" indent="0">
              <a:buNone/>
              <a:defRPr/>
            </a:pPr>
            <a:r>
              <a:rPr lang="en-US" sz="1600"/>
              <a:t>With tenant restrictions, organizations can control access to SaaS cloud applications – based on the Azure AD tenant the applications use for single sign-on – and can specify the list of tenants that their users are permitted to access.</a:t>
            </a:r>
            <a:endParaRPr lang="en-US" sz="1600">
              <a:latin typeface="Segoe UI"/>
            </a:endParaRPr>
          </a:p>
          <a:p>
            <a:pPr marL="0" indent="0">
              <a:spcBef>
                <a:spcPts val="1200"/>
              </a:spcBef>
              <a:buNone/>
              <a:defRPr/>
            </a:pPr>
            <a:r>
              <a:rPr lang="en-US" sz="1200">
                <a:latin typeface="Segoe UI"/>
              </a:rPr>
              <a:t>Learn more on tenant isolation: </a:t>
            </a:r>
            <a:br>
              <a:rPr lang="en-US" sz="1200">
                <a:latin typeface="Segoe UI"/>
              </a:rPr>
            </a:br>
            <a:r>
              <a:rPr lang="en-US" sz="1200">
                <a:solidFill>
                  <a:srgbClr val="50E6FF"/>
                </a:solidFill>
                <a:hlinkClick r:id="rId4">
                  <a:extLst>
                    <a:ext uri="{A12FA001-AC4F-418D-AE19-62706E023703}">
                      <ahyp:hlinkClr xmlns:ahyp="http://schemas.microsoft.com/office/drawing/2018/hyperlinkcolor" val="tx"/>
                    </a:ext>
                  </a:extLst>
                </a:hlinkClick>
              </a:rPr>
              <a:t>https://docs.microsoft.com/power-platform/admin/cross-tenant-restrictions</a:t>
            </a:r>
            <a:endParaRPr lang="en-US" sz="1200">
              <a:solidFill>
                <a:srgbClr val="50E6FF"/>
              </a:solidFill>
            </a:endParaRPr>
          </a:p>
          <a:p>
            <a:pPr marL="0" indent="0">
              <a:buNone/>
              <a:defRPr/>
            </a:pPr>
            <a:r>
              <a:rPr lang="en-US" sz="1600"/>
              <a:t> </a:t>
            </a:r>
          </a:p>
          <a:p>
            <a:pPr marL="0" lvl="0" indent="0">
              <a:buNone/>
              <a:defRPr/>
            </a:pPr>
            <a:r>
              <a:rPr lang="en-US" sz="1600" b="1"/>
              <a:t>Assess email exfiltration controls</a:t>
            </a:r>
          </a:p>
          <a:p>
            <a:pPr marL="0" indent="0">
              <a:buNone/>
              <a:defRPr/>
            </a:pPr>
            <a:r>
              <a:rPr lang="en-US" sz="1600"/>
              <a:t>Microsoft Power Platform has the capability to insert specific SMTP headers in email messages sent through Power Automate and Power Apps to block exfiltration of forwarded emails</a:t>
            </a:r>
            <a:endParaRPr lang="en-US" sz="1600">
              <a:latin typeface="Segoe UI"/>
            </a:endParaRPr>
          </a:p>
          <a:p>
            <a:pPr marL="0" lvl="0" indent="0">
              <a:spcBef>
                <a:spcPts val="1200"/>
              </a:spcBef>
              <a:buNone/>
              <a:defRPr/>
            </a:pPr>
            <a:r>
              <a:rPr lang="en-US" sz="1200"/>
              <a:t>Learn more on email exfiltration controls: </a:t>
            </a:r>
            <a:br>
              <a:rPr lang="en-US" sz="1200"/>
            </a:br>
            <a:r>
              <a:rPr lang="en-US" sz="1200">
                <a:solidFill>
                  <a:srgbClr val="50E6FF"/>
                </a:solidFill>
                <a:hlinkClick r:id="rId5">
                  <a:extLst>
                    <a:ext uri="{A12FA001-AC4F-418D-AE19-62706E023703}">
                      <ahyp:hlinkClr xmlns:ahyp="http://schemas.microsoft.com/office/drawing/2018/hyperlinkcolor" val="tx"/>
                    </a:ext>
                  </a:extLst>
                </a:hlinkClick>
              </a:rPr>
              <a:t>https://docs.microsoft.com/power-platform/admin/block-forwarded-email-from-power-automate</a:t>
            </a:r>
            <a:r>
              <a:rPr lang="en-US" sz="1200">
                <a:solidFill>
                  <a:srgbClr val="50E6FF"/>
                </a:solidFill>
              </a:rPr>
              <a:t>  </a:t>
            </a:r>
          </a:p>
        </p:txBody>
      </p:sp>
      <p:pic>
        <p:nvPicPr>
          <p:cNvPr id="20" name="Graphic 19">
            <a:extLst>
              <a:ext uri="{FF2B5EF4-FFF2-40B4-BE49-F238E27FC236}">
                <a16:creationId xmlns:a16="http://schemas.microsoft.com/office/drawing/2014/main" id="{13C4BD60-DC24-4436-B0A4-8846FCD70E4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62909" y="1757313"/>
            <a:ext cx="540000" cy="540000"/>
          </a:xfrm>
          <a:prstGeom prst="rect">
            <a:avLst/>
          </a:prstGeom>
        </p:spPr>
      </p:pic>
      <p:pic>
        <p:nvPicPr>
          <p:cNvPr id="9" name="Graphic 8">
            <a:extLst>
              <a:ext uri="{FF2B5EF4-FFF2-40B4-BE49-F238E27FC236}">
                <a16:creationId xmlns:a16="http://schemas.microsoft.com/office/drawing/2014/main" id="{9635D9CA-0D7D-4C70-9B7B-8D3DA34173B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62909" y="3706479"/>
            <a:ext cx="540000" cy="540000"/>
          </a:xfrm>
          <a:prstGeom prst="rect">
            <a:avLst/>
          </a:prstGeom>
        </p:spPr>
      </p:pic>
      <p:pic>
        <p:nvPicPr>
          <p:cNvPr id="10" name="Graphic 9">
            <a:extLst>
              <a:ext uri="{FF2B5EF4-FFF2-40B4-BE49-F238E27FC236}">
                <a16:creationId xmlns:a16="http://schemas.microsoft.com/office/drawing/2014/main" id="{222F5652-5772-49D9-BC5F-1952E5CDB12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98909" y="5327631"/>
            <a:ext cx="468000" cy="468000"/>
          </a:xfrm>
          <a:prstGeom prst="rect">
            <a:avLst/>
          </a:prstGeom>
        </p:spPr>
      </p:pic>
    </p:spTree>
    <p:extLst>
      <p:ext uri="{BB962C8B-B14F-4D97-AF65-F5344CB8AC3E}">
        <p14:creationId xmlns:p14="http://schemas.microsoft.com/office/powerpoint/2010/main" val="38887654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nodeType="withEffect">
                                  <p:stCondLst>
                                    <p:cond delay="0"/>
                                  </p:stCondLst>
                                  <p:childTnLst>
                                    <p:set>
                                      <p:cBhvr>
                                        <p:cTn id="9" dur="1" fill="hold">
                                          <p:stCondLst>
                                            <p:cond delay="0"/>
                                          </p:stCondLst>
                                        </p:cTn>
                                        <p:tgtEl>
                                          <p:spTgt spid="19">
                                            <p:txEl>
                                              <p:pRg st="0" end="0"/>
                                            </p:txEl>
                                          </p:spTgt>
                                        </p:tgtEl>
                                        <p:attrNameLst>
                                          <p:attrName>style.visibility</p:attrName>
                                        </p:attrNameLst>
                                      </p:cBhvr>
                                      <p:to>
                                        <p:strVal val="visible"/>
                                      </p:to>
                                    </p:set>
                                    <p:animEffect transition="in" filter="fade">
                                      <p:cBhvr>
                                        <p:cTn id="10" dur="500"/>
                                        <p:tgtEl>
                                          <p:spTgt spid="19">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9">
                                            <p:txEl>
                                              <p:pRg st="1" end="1"/>
                                            </p:txEl>
                                          </p:spTgt>
                                        </p:tgtEl>
                                        <p:attrNameLst>
                                          <p:attrName>style.visibility</p:attrName>
                                        </p:attrNameLst>
                                      </p:cBhvr>
                                      <p:to>
                                        <p:strVal val="visible"/>
                                      </p:to>
                                    </p:set>
                                    <p:animEffect transition="in" filter="fade">
                                      <p:cBhvr>
                                        <p:cTn id="13" dur="500"/>
                                        <p:tgtEl>
                                          <p:spTgt spid="19">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9">
                                            <p:txEl>
                                              <p:pRg st="2" end="2"/>
                                            </p:txEl>
                                          </p:spTgt>
                                        </p:tgtEl>
                                        <p:attrNameLst>
                                          <p:attrName>style.visibility</p:attrName>
                                        </p:attrNameLst>
                                      </p:cBhvr>
                                      <p:to>
                                        <p:strVal val="visible"/>
                                      </p:to>
                                    </p:set>
                                    <p:animEffect transition="in" filter="fade">
                                      <p:cBhvr>
                                        <p:cTn id="16" dur="500"/>
                                        <p:tgtEl>
                                          <p:spTgt spid="19">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nodeType="withEffect">
                                  <p:stCondLst>
                                    <p:cond delay="0"/>
                                  </p:stCondLst>
                                  <p:childTnLst>
                                    <p:set>
                                      <p:cBhvr>
                                        <p:cTn id="23" dur="1" fill="hold">
                                          <p:stCondLst>
                                            <p:cond delay="0"/>
                                          </p:stCondLst>
                                        </p:cTn>
                                        <p:tgtEl>
                                          <p:spTgt spid="19">
                                            <p:txEl>
                                              <p:pRg st="4" end="4"/>
                                            </p:txEl>
                                          </p:spTgt>
                                        </p:tgtEl>
                                        <p:attrNameLst>
                                          <p:attrName>style.visibility</p:attrName>
                                        </p:attrNameLst>
                                      </p:cBhvr>
                                      <p:to>
                                        <p:strVal val="visible"/>
                                      </p:to>
                                    </p:set>
                                    <p:animEffect transition="in" filter="fade">
                                      <p:cBhvr>
                                        <p:cTn id="24" dur="500"/>
                                        <p:tgtEl>
                                          <p:spTgt spid="19">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9">
                                            <p:txEl>
                                              <p:pRg st="5" end="5"/>
                                            </p:txEl>
                                          </p:spTgt>
                                        </p:tgtEl>
                                        <p:attrNameLst>
                                          <p:attrName>style.visibility</p:attrName>
                                        </p:attrNameLst>
                                      </p:cBhvr>
                                      <p:to>
                                        <p:strVal val="visible"/>
                                      </p:to>
                                    </p:set>
                                    <p:animEffect transition="in" filter="fade">
                                      <p:cBhvr>
                                        <p:cTn id="27" dur="500"/>
                                        <p:tgtEl>
                                          <p:spTgt spid="19">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9">
                                            <p:txEl>
                                              <p:pRg st="6" end="6"/>
                                            </p:txEl>
                                          </p:spTgt>
                                        </p:tgtEl>
                                        <p:attrNameLst>
                                          <p:attrName>style.visibility</p:attrName>
                                        </p:attrNameLst>
                                      </p:cBhvr>
                                      <p:to>
                                        <p:strVal val="visible"/>
                                      </p:to>
                                    </p:set>
                                    <p:animEffect transition="in" filter="fade">
                                      <p:cBhvr>
                                        <p:cTn id="30" dur="500"/>
                                        <p:tgtEl>
                                          <p:spTgt spid="19">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nodeType="withEffect">
                                  <p:stCondLst>
                                    <p:cond delay="0"/>
                                  </p:stCondLst>
                                  <p:childTnLst>
                                    <p:set>
                                      <p:cBhvr>
                                        <p:cTn id="37" dur="1" fill="hold">
                                          <p:stCondLst>
                                            <p:cond delay="0"/>
                                          </p:stCondLst>
                                        </p:cTn>
                                        <p:tgtEl>
                                          <p:spTgt spid="19">
                                            <p:txEl>
                                              <p:pRg st="8" end="8"/>
                                            </p:txEl>
                                          </p:spTgt>
                                        </p:tgtEl>
                                        <p:attrNameLst>
                                          <p:attrName>style.visibility</p:attrName>
                                        </p:attrNameLst>
                                      </p:cBhvr>
                                      <p:to>
                                        <p:strVal val="visible"/>
                                      </p:to>
                                    </p:set>
                                    <p:animEffect transition="in" filter="fade">
                                      <p:cBhvr>
                                        <p:cTn id="38" dur="500"/>
                                        <p:tgtEl>
                                          <p:spTgt spid="19">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9">
                                            <p:txEl>
                                              <p:pRg st="9" end="9"/>
                                            </p:txEl>
                                          </p:spTgt>
                                        </p:tgtEl>
                                        <p:attrNameLst>
                                          <p:attrName>style.visibility</p:attrName>
                                        </p:attrNameLst>
                                      </p:cBhvr>
                                      <p:to>
                                        <p:strVal val="visible"/>
                                      </p:to>
                                    </p:set>
                                    <p:animEffect transition="in" filter="fade">
                                      <p:cBhvr>
                                        <p:cTn id="41" dur="500"/>
                                        <p:tgtEl>
                                          <p:spTgt spid="19">
                                            <p:txEl>
                                              <p:pRg st="9" end="9"/>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9">
                                            <p:txEl>
                                              <p:pRg st="10" end="10"/>
                                            </p:txEl>
                                          </p:spTgt>
                                        </p:tgtEl>
                                        <p:attrNameLst>
                                          <p:attrName>style.visibility</p:attrName>
                                        </p:attrNameLst>
                                      </p:cBhvr>
                                      <p:to>
                                        <p:strVal val="visible"/>
                                      </p:to>
                                    </p:set>
                                    <p:animEffect transition="in" filter="fade">
                                      <p:cBhvr>
                                        <p:cTn id="44" dur="500"/>
                                        <p:tgtEl>
                                          <p:spTgt spid="1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Power Platform monitoring controls</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lang="en-US" sz="2000">
                <a:solidFill>
                  <a:srgbClr val="50E6FF"/>
                </a:solidFill>
                <a:latin typeface="Segoe UI"/>
              </a:rPr>
              <a:t>Auditing sensible data and user actions, and monitoring application telemetry and usage</a:t>
            </a:r>
            <a:endPar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p:txBody>
      </p:sp>
      <p:sp>
        <p:nvSpPr>
          <p:cNvPr id="4" name="Content Placeholder 6">
            <a:extLst>
              <a:ext uri="{FF2B5EF4-FFF2-40B4-BE49-F238E27FC236}">
                <a16:creationId xmlns:a16="http://schemas.microsoft.com/office/drawing/2014/main" id="{9EA126F7-94CB-4906-A1E7-0E6DFB84E1C8}"/>
              </a:ext>
            </a:extLst>
          </p:cNvPr>
          <p:cNvSpPr txBox="1">
            <a:spLocks/>
          </p:cNvSpPr>
          <p:nvPr/>
        </p:nvSpPr>
        <p:spPr>
          <a:xfrm>
            <a:off x="1390261" y="1766644"/>
            <a:ext cx="10713070" cy="4905958"/>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buNone/>
              <a:defRPr/>
            </a:pPr>
            <a:r>
              <a:rPr lang="en-US" sz="1600" b="1">
                <a:solidFill>
                  <a:srgbClr val="FFFFFF"/>
                </a:solidFill>
              </a:rPr>
              <a:t>Leverage auditing and logging controls available in Microsoft 365 and Microsoft Dataverse</a:t>
            </a:r>
          </a:p>
          <a:p>
            <a:pPr marL="0" lvl="0" indent="0">
              <a:buNone/>
              <a:defRPr/>
            </a:pPr>
            <a:r>
              <a:rPr lang="en-US" sz="1600">
                <a:solidFill>
                  <a:srgbClr val="FFFFFF"/>
                </a:solidFill>
              </a:rPr>
              <a:t>When enabled and configured, these features allow to record and review data updates and user actions.</a:t>
            </a:r>
          </a:p>
          <a:p>
            <a:pPr marL="0" indent="0" defTabSz="914367">
              <a:spcBef>
                <a:spcPts val="1200"/>
              </a:spcBef>
              <a:buSzTx/>
              <a:buNone/>
              <a:defRPr/>
            </a:pPr>
            <a:r>
              <a:rPr lang="en-US" sz="1200">
                <a:solidFill>
                  <a:srgbClr val="FFFFFF"/>
                </a:solidFill>
              </a:rPr>
              <a:t>Learn more on Dataverse audit mechanisms, Microsoft 365 compliance center audit logs</a:t>
            </a:r>
            <a:br>
              <a:rPr lang="en-US" sz="1600">
                <a:solidFill>
                  <a:srgbClr val="FFFFFF"/>
                </a:solidFill>
              </a:rPr>
            </a:br>
            <a:r>
              <a:rPr lang="en-US" sz="1200">
                <a:solidFill>
                  <a:srgbClr val="50E6FF"/>
                </a:solidFill>
                <a:hlinkClick r:id="rId3">
                  <a:extLst>
                    <a:ext uri="{A12FA001-AC4F-418D-AE19-62706E023703}">
                      <ahyp:hlinkClr xmlns:ahyp="http://schemas.microsoft.com/office/drawing/2018/hyperlinkcolor" val="tx"/>
                    </a:ext>
                  </a:extLst>
                </a:hlinkClick>
              </a:rPr>
              <a:t>https://docs.microsoft.com/power-platform/admin/audit-data-user-activity</a:t>
            </a:r>
            <a:br>
              <a:rPr lang="en-US" sz="1200">
                <a:solidFill>
                  <a:srgbClr val="50E6FF"/>
                </a:solidFill>
              </a:rPr>
            </a:br>
            <a:r>
              <a:rPr lang="en-US" sz="1200">
                <a:solidFill>
                  <a:srgbClr val="50E6FF"/>
                </a:solidFill>
                <a:hlinkClick r:id="rId4">
                  <a:extLst>
                    <a:ext uri="{A12FA001-AC4F-418D-AE19-62706E023703}">
                      <ahyp:hlinkClr xmlns:ahyp="http://schemas.microsoft.com/office/drawing/2018/hyperlinkcolor" val="tx"/>
                    </a:ext>
                  </a:extLst>
                </a:hlinkClick>
              </a:rPr>
              <a:t>https://docs.microsoft.com/power-platform/admin/enable-use-comprehensive-auditing</a:t>
            </a:r>
            <a:endParaRPr lang="en-US" sz="1200">
              <a:solidFill>
                <a:srgbClr val="50E6FF"/>
              </a:solidFill>
            </a:endParaRPr>
          </a:p>
          <a:p>
            <a:pPr marL="0" indent="0">
              <a:spcBef>
                <a:spcPts val="1200"/>
              </a:spcBef>
              <a:buNone/>
              <a:defRPr/>
            </a:pPr>
            <a:endParaRPr lang="en-US" sz="1200">
              <a:solidFill>
                <a:srgbClr val="50E6FF"/>
              </a:solidFill>
            </a:endParaRPr>
          </a:p>
          <a:p>
            <a:pPr marL="0" lvl="0" indent="0" defTabSz="914367">
              <a:spcBef>
                <a:spcPts val="0"/>
              </a:spcBef>
              <a:buSzTx/>
              <a:buNone/>
              <a:defRPr/>
            </a:pPr>
            <a:r>
              <a:rPr lang="en-US" sz="1600" b="1">
                <a:solidFill>
                  <a:srgbClr val="FFFFFF"/>
                </a:solidFill>
                <a:cs typeface="+mn-cs"/>
              </a:rPr>
              <a:t>Integrate with Microsoft Sentinel</a:t>
            </a:r>
          </a:p>
          <a:p>
            <a:pPr marL="0" indent="0">
              <a:buNone/>
              <a:defRPr/>
            </a:pPr>
            <a:r>
              <a:rPr lang="en-US" sz="1600"/>
              <a:t>Microsoft Sentinel is a scalable, cloud-native, security information event management (SIEM) and security orchestration automated response (SOAR) solution for alert detection, threat visibility, proactive hunting, and threat response.</a:t>
            </a:r>
          </a:p>
          <a:p>
            <a:pPr marL="0" lvl="0" indent="0">
              <a:spcBef>
                <a:spcPts val="1200"/>
              </a:spcBef>
              <a:buNone/>
              <a:defRPr/>
            </a:pPr>
            <a:r>
              <a:rPr lang="en-US" sz="1200">
                <a:solidFill>
                  <a:srgbClr val="FFFFFF"/>
                </a:solidFill>
                <a:cs typeface="+mn-cs"/>
              </a:rPr>
              <a:t>Learn more on Microsoft Sentinel</a:t>
            </a:r>
            <a:br>
              <a:rPr lang="en-US" sz="1600">
                <a:solidFill>
                  <a:srgbClr val="FFFFFF"/>
                </a:solidFill>
                <a:cs typeface="+mn-cs"/>
              </a:rPr>
            </a:br>
            <a:r>
              <a:rPr lang="en-US" sz="1200">
                <a:solidFill>
                  <a:srgbClr val="50E6FF"/>
                </a:solidFill>
                <a:hlinkClick r:id="rId5">
                  <a:extLst>
                    <a:ext uri="{A12FA001-AC4F-418D-AE19-62706E023703}">
                      <ahyp:hlinkClr xmlns:ahyp="http://schemas.microsoft.com/office/drawing/2018/hyperlinkcolor" val="tx"/>
                    </a:ext>
                  </a:extLst>
                </a:hlinkClick>
              </a:rPr>
              <a:t>https://docs.microsoft.com/azure/sentinel/connect-dynamics-365</a:t>
            </a:r>
            <a:r>
              <a:rPr lang="en-US" sz="1200">
                <a:solidFill>
                  <a:srgbClr val="50E6FF"/>
                </a:solidFill>
              </a:rPr>
              <a:t> </a:t>
            </a:r>
          </a:p>
          <a:p>
            <a:pPr marL="0" lvl="0" indent="0">
              <a:spcBef>
                <a:spcPts val="1200"/>
              </a:spcBef>
              <a:buNone/>
              <a:defRPr/>
            </a:pPr>
            <a:endParaRPr lang="en-US" sz="1200">
              <a:solidFill>
                <a:srgbClr val="50E6FF"/>
              </a:solidFill>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Monitor usage</a:t>
            </a:r>
            <a:r>
              <a:rPr kumimoji="0" lang="en-US" sz="1600" b="1" i="0" u="none" strike="noStrike" kern="1200" cap="none" spc="0" normalizeH="0" noProof="0">
                <a:ln>
                  <a:noFill/>
                </a:ln>
                <a:effectLst/>
                <a:uLnTx/>
                <a:uFillTx/>
                <a:latin typeface="Segoe UI"/>
                <a:ea typeface="+mn-ea"/>
                <a:cs typeface="Segoe UI" panose="020B0502040204020203" pitchFamily="34" charset="0"/>
              </a:rPr>
              <a:t> and application telemetry</a:t>
            </a:r>
          </a:p>
          <a:p>
            <a:pPr marL="0" indent="0">
              <a:buNone/>
              <a:defRPr/>
            </a:pPr>
            <a:r>
              <a:rPr lang="en-US" sz="1600"/>
              <a:t>Reports and configurable export options provide insights on Power Platform usage, performance and diagnostics data.</a:t>
            </a:r>
            <a:endParaRPr kumimoji="0" lang="en-US" sz="1600" b="1" i="0" u="none" strike="noStrike" kern="1200" cap="none" spc="0" normalizeH="0" baseline="0" noProof="0">
              <a:ln>
                <a:noFill/>
              </a:ln>
              <a:effectLst/>
              <a:uLnTx/>
              <a:uFillTx/>
              <a:latin typeface="Segoe UI"/>
              <a:ea typeface="+mn-ea"/>
              <a:cs typeface="Segoe UI" panose="020B0502040204020203" pitchFamily="34" charset="0"/>
            </a:endParaRPr>
          </a:p>
          <a:p>
            <a:pPr marL="0" lvl="0" indent="0">
              <a:spcBef>
                <a:spcPts val="1200"/>
              </a:spcBef>
              <a:buNone/>
              <a:defRPr/>
            </a:pPr>
            <a:r>
              <a:rPr lang="en-US" sz="1200">
                <a:latin typeface="Segoe UI"/>
              </a:rPr>
              <a:t>Learn more on Azure Application Insights integration: </a:t>
            </a:r>
            <a:r>
              <a:rPr lang="en-US" sz="1200">
                <a:solidFill>
                  <a:srgbClr val="50E6FF"/>
                </a:solidFill>
                <a:latin typeface="Segoe UI"/>
                <a:hlinkClick r:id="rId6">
                  <a:extLst>
                    <a:ext uri="{A12FA001-AC4F-418D-AE19-62706E023703}">
                      <ahyp:hlinkClr xmlns:ahyp="http://schemas.microsoft.com/office/drawing/2018/hyperlinkcolor" val="tx"/>
                    </a:ext>
                  </a:extLst>
                </a:hlinkClick>
              </a:rPr>
              <a:t>https://docs.microsoft.com/power-platform/admin/overview-integration-application-insights</a:t>
            </a:r>
            <a:r>
              <a:rPr lang="en-US" sz="1200">
                <a:solidFill>
                  <a:srgbClr val="50E6FF"/>
                </a:solidFill>
                <a:latin typeface="Segoe UI"/>
              </a:rPr>
              <a:t> </a:t>
            </a:r>
            <a:br>
              <a:rPr lang="en-US" sz="1200">
                <a:solidFill>
                  <a:srgbClr val="50E6FF"/>
                </a:solidFill>
                <a:latin typeface="Segoe UI"/>
              </a:rPr>
            </a:br>
            <a:r>
              <a:rPr lang="en-US" sz="1200">
                <a:latin typeface="Segoe UI"/>
              </a:rPr>
              <a:t>Learn more on Power Apps tenant-wide analytics: </a:t>
            </a:r>
            <a:r>
              <a:rPr lang="en-US" sz="1200">
                <a:solidFill>
                  <a:srgbClr val="50E6FF"/>
                </a:solidFill>
                <a:latin typeface="Segoe UI"/>
                <a:hlinkClick r:id="rId7">
                  <a:extLst>
                    <a:ext uri="{A12FA001-AC4F-418D-AE19-62706E023703}">
                      <ahyp:hlinkClr xmlns:ahyp="http://schemas.microsoft.com/office/drawing/2018/hyperlinkcolor" val="tx"/>
                    </a:ext>
                  </a:extLst>
                </a:hlinkClick>
              </a:rPr>
              <a:t>https://docs.microsoft.com/power-platform/admin/tenant-level-analytics</a:t>
            </a:r>
            <a:r>
              <a:rPr lang="en-US" sz="1200">
                <a:solidFill>
                  <a:srgbClr val="50E6FF"/>
                </a:solidFill>
                <a:latin typeface="Segoe UI"/>
              </a:rPr>
              <a:t> </a:t>
            </a:r>
            <a:br>
              <a:rPr lang="en-US" sz="1200">
                <a:solidFill>
                  <a:srgbClr val="50E6FF"/>
                </a:solidFill>
                <a:latin typeface="Segoe UI"/>
              </a:rPr>
            </a:br>
            <a:r>
              <a:rPr lang="en-US" sz="1200">
                <a:latin typeface="Segoe UI"/>
              </a:rPr>
              <a:t>Learn more on Power Automate analytics </a:t>
            </a:r>
            <a:r>
              <a:rPr lang="en-US" sz="1200">
                <a:solidFill>
                  <a:srgbClr val="50E6FF"/>
                </a:solidFill>
                <a:latin typeface="Segoe UI"/>
                <a:hlinkClick r:id="rId8">
                  <a:extLst>
                    <a:ext uri="{A12FA001-AC4F-418D-AE19-62706E023703}">
                      <ahyp:hlinkClr xmlns:ahyp="http://schemas.microsoft.com/office/drawing/2018/hyperlinkcolor" val="tx"/>
                    </a:ext>
                  </a:extLst>
                </a:hlinkClick>
              </a:rPr>
              <a:t>https://docs.microsoft.com/power-platform/admin/analytics-flow</a:t>
            </a:r>
            <a:r>
              <a:rPr lang="en-US" sz="1200">
                <a:solidFill>
                  <a:srgbClr val="50E6FF"/>
                </a:solidFill>
                <a:latin typeface="Segoe UI"/>
              </a:rPr>
              <a:t> </a:t>
            </a:r>
            <a:br>
              <a:rPr lang="en-US" sz="1200">
                <a:solidFill>
                  <a:srgbClr val="50E6FF"/>
                </a:solidFill>
                <a:latin typeface="Segoe UI"/>
              </a:rPr>
            </a:br>
            <a:r>
              <a:rPr lang="en-US" sz="1200">
                <a:latin typeface="Segoe UI"/>
              </a:rPr>
              <a:t>Learn more on exporting usage and inventory data to an Azure Data Lake:</a:t>
            </a:r>
            <a:r>
              <a:rPr lang="en-US" sz="1200">
                <a:solidFill>
                  <a:srgbClr val="50E6FF"/>
                </a:solidFill>
                <a:latin typeface="Segoe UI"/>
              </a:rPr>
              <a:t> </a:t>
            </a:r>
            <a:r>
              <a:rPr lang="en-US" sz="1200">
                <a:solidFill>
                  <a:srgbClr val="50E6FF"/>
                </a:solidFill>
                <a:latin typeface="Segoe UI"/>
                <a:hlinkClick r:id="rId9">
                  <a:extLst>
                    <a:ext uri="{A12FA001-AC4F-418D-AE19-62706E023703}">
                      <ahyp:hlinkClr xmlns:ahyp="http://schemas.microsoft.com/office/drawing/2018/hyperlinkcolor" val="tx"/>
                    </a:ext>
                  </a:extLst>
                </a:hlinkClick>
              </a:rPr>
              <a:t>https://docs.microsoft.com/power-platform/admin/self-service-analytics</a:t>
            </a:r>
            <a:r>
              <a:rPr lang="en-US" sz="1200">
                <a:solidFill>
                  <a:srgbClr val="50E6FF"/>
                </a:solidFill>
                <a:latin typeface="Segoe UI"/>
              </a:rPr>
              <a:t> </a:t>
            </a:r>
            <a:br>
              <a:rPr lang="en-US" sz="1200">
                <a:solidFill>
                  <a:srgbClr val="50E6FF"/>
                </a:solidFill>
              </a:rPr>
            </a:br>
            <a:r>
              <a:rPr lang="en-US" sz="1200"/>
              <a:t>Learn more on the Center of Excellence starter kit:</a:t>
            </a:r>
            <a:r>
              <a:rPr lang="en-US" sz="1200">
                <a:solidFill>
                  <a:srgbClr val="50E6FF"/>
                </a:solidFill>
              </a:rPr>
              <a:t> </a:t>
            </a:r>
            <a:r>
              <a:rPr lang="en-US" sz="1200">
                <a:solidFill>
                  <a:srgbClr val="50E6FF"/>
                </a:solidFill>
                <a:hlinkClick r:id="rId10">
                  <a:extLst>
                    <a:ext uri="{A12FA001-AC4F-418D-AE19-62706E023703}">
                      <ahyp:hlinkClr xmlns:ahyp="http://schemas.microsoft.com/office/drawing/2018/hyperlinkcolor" val="tx"/>
                    </a:ext>
                  </a:extLst>
                </a:hlinkClick>
              </a:rPr>
              <a:t>https://docs.microsoft.com/power-platform/guidance/coe/starter-kit</a:t>
            </a:r>
            <a:r>
              <a:rPr lang="en-US" sz="1200">
                <a:solidFill>
                  <a:srgbClr val="50E6FF"/>
                </a:solidFill>
              </a:rPr>
              <a:t> </a:t>
            </a:r>
            <a:endParaRPr kumimoji="0" lang="en-US" sz="1200" b="0" i="0" u="none" strike="noStrike" kern="1200" cap="none" spc="0" normalizeH="0" baseline="0" noProof="0">
              <a:ln>
                <a:noFill/>
              </a:ln>
              <a:solidFill>
                <a:srgbClr val="50E6FF"/>
              </a:solidFill>
              <a:effectLst/>
              <a:uLnTx/>
              <a:uFillTx/>
              <a:latin typeface="Segoe UI"/>
            </a:endParaRPr>
          </a:p>
        </p:txBody>
      </p:sp>
      <p:pic>
        <p:nvPicPr>
          <p:cNvPr id="16" name="Graphic 15">
            <a:extLst>
              <a:ext uri="{FF2B5EF4-FFF2-40B4-BE49-F238E27FC236}">
                <a16:creationId xmlns:a16="http://schemas.microsoft.com/office/drawing/2014/main" id="{46203B45-1F7B-4EDB-A682-341D525718AE}"/>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75252" y="3307310"/>
            <a:ext cx="540000" cy="540000"/>
          </a:xfrm>
          <a:prstGeom prst="rect">
            <a:avLst/>
          </a:prstGeom>
        </p:spPr>
      </p:pic>
      <p:pic>
        <p:nvPicPr>
          <p:cNvPr id="21" name="Graphic 20">
            <a:extLst>
              <a:ext uri="{FF2B5EF4-FFF2-40B4-BE49-F238E27FC236}">
                <a16:creationId xmlns:a16="http://schemas.microsoft.com/office/drawing/2014/main" id="{348E2628-03BC-4F03-84BE-BDF3F31F493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675252" y="1766644"/>
            <a:ext cx="540000" cy="540000"/>
          </a:xfrm>
          <a:prstGeom prst="rect">
            <a:avLst/>
          </a:prstGeom>
        </p:spPr>
      </p:pic>
      <p:grpSp>
        <p:nvGrpSpPr>
          <p:cNvPr id="9" name="server" descr="server, data">
            <a:extLst>
              <a:ext uri="{FF2B5EF4-FFF2-40B4-BE49-F238E27FC236}">
                <a16:creationId xmlns:a16="http://schemas.microsoft.com/office/drawing/2014/main" id="{839B6A29-72CD-4908-BEB3-CCD89DCFE4FB}"/>
              </a:ext>
            </a:extLst>
          </p:cNvPr>
          <p:cNvGrpSpPr/>
          <p:nvPr/>
        </p:nvGrpSpPr>
        <p:grpSpPr>
          <a:xfrm>
            <a:off x="684583" y="5065736"/>
            <a:ext cx="528742" cy="426150"/>
            <a:chOff x="2589870" y="1219200"/>
            <a:chExt cx="528742" cy="426150"/>
          </a:xfrm>
        </p:grpSpPr>
        <p:sp>
          <p:nvSpPr>
            <p:cNvPr id="13" name="Freeform 13">
              <a:extLst>
                <a:ext uri="{FF2B5EF4-FFF2-40B4-BE49-F238E27FC236}">
                  <a16:creationId xmlns:a16="http://schemas.microsoft.com/office/drawing/2014/main" id="{828D5EE6-FA46-4DFD-B56D-18DF02B7B40E}"/>
                </a:ext>
              </a:extLst>
            </p:cNvPr>
            <p:cNvSpPr>
              <a:spLocks/>
            </p:cNvSpPr>
            <p:nvPr/>
          </p:nvSpPr>
          <p:spPr bwMode="auto">
            <a:xfrm>
              <a:off x="2589870" y="1219200"/>
              <a:ext cx="455086" cy="386692"/>
            </a:xfrm>
            <a:custGeom>
              <a:avLst/>
              <a:gdLst>
                <a:gd name="T0" fmla="*/ 452 w 466"/>
                <a:gd name="T1" fmla="*/ 396 h 396"/>
                <a:gd name="T2" fmla="*/ 14 w 466"/>
                <a:gd name="T3" fmla="*/ 396 h 396"/>
                <a:gd name="T4" fmla="*/ 0 w 466"/>
                <a:gd name="T5" fmla="*/ 382 h 396"/>
                <a:gd name="T6" fmla="*/ 0 w 466"/>
                <a:gd name="T7" fmla="*/ 14 h 396"/>
                <a:gd name="T8" fmla="*/ 14 w 466"/>
                <a:gd name="T9" fmla="*/ 0 h 396"/>
                <a:gd name="T10" fmla="*/ 452 w 466"/>
                <a:gd name="T11" fmla="*/ 0 h 396"/>
                <a:gd name="T12" fmla="*/ 466 w 466"/>
                <a:gd name="T13" fmla="*/ 14 h 396"/>
                <a:gd name="T14" fmla="*/ 466 w 466"/>
                <a:gd name="T15" fmla="*/ 382 h 396"/>
                <a:gd name="T16" fmla="*/ 452 w 466"/>
                <a:gd name="T17" fmla="*/ 396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6" h="396">
                  <a:moveTo>
                    <a:pt x="452" y="396"/>
                  </a:moveTo>
                  <a:cubicBezTo>
                    <a:pt x="14" y="396"/>
                    <a:pt x="14" y="396"/>
                    <a:pt x="14" y="396"/>
                  </a:cubicBezTo>
                  <a:cubicBezTo>
                    <a:pt x="6" y="396"/>
                    <a:pt x="0" y="390"/>
                    <a:pt x="0" y="382"/>
                  </a:cubicBezTo>
                  <a:cubicBezTo>
                    <a:pt x="0" y="14"/>
                    <a:pt x="0" y="14"/>
                    <a:pt x="0" y="14"/>
                  </a:cubicBezTo>
                  <a:cubicBezTo>
                    <a:pt x="0" y="6"/>
                    <a:pt x="6" y="0"/>
                    <a:pt x="14" y="0"/>
                  </a:cubicBezTo>
                  <a:cubicBezTo>
                    <a:pt x="452" y="0"/>
                    <a:pt x="452" y="0"/>
                    <a:pt x="452" y="0"/>
                  </a:cubicBezTo>
                  <a:cubicBezTo>
                    <a:pt x="460" y="0"/>
                    <a:pt x="466" y="6"/>
                    <a:pt x="466" y="14"/>
                  </a:cubicBezTo>
                  <a:cubicBezTo>
                    <a:pt x="466" y="382"/>
                    <a:pt x="466" y="382"/>
                    <a:pt x="466" y="382"/>
                  </a:cubicBezTo>
                  <a:cubicBezTo>
                    <a:pt x="466" y="390"/>
                    <a:pt x="460" y="396"/>
                    <a:pt x="452" y="396"/>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14" name="Rectangle 14">
              <a:extLst>
                <a:ext uri="{FF2B5EF4-FFF2-40B4-BE49-F238E27FC236}">
                  <a16:creationId xmlns:a16="http://schemas.microsoft.com/office/drawing/2014/main" id="{C01FBC18-BBFB-48F6-98A2-EBA938128AA3}"/>
                </a:ext>
              </a:extLst>
            </p:cNvPr>
            <p:cNvSpPr>
              <a:spLocks noChangeArrowheads="1"/>
            </p:cNvSpPr>
            <p:nvPr/>
          </p:nvSpPr>
          <p:spPr bwMode="auto">
            <a:xfrm>
              <a:off x="2968670" y="1379664"/>
              <a:ext cx="30251" cy="18940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15" name="Rectangle 15">
              <a:extLst>
                <a:ext uri="{FF2B5EF4-FFF2-40B4-BE49-F238E27FC236}">
                  <a16:creationId xmlns:a16="http://schemas.microsoft.com/office/drawing/2014/main" id="{253CA2F8-0CB7-4F82-AD9F-360343B52A56}"/>
                </a:ext>
              </a:extLst>
            </p:cNvPr>
            <p:cNvSpPr>
              <a:spLocks noChangeArrowheads="1"/>
            </p:cNvSpPr>
            <p:nvPr/>
          </p:nvSpPr>
          <p:spPr bwMode="auto">
            <a:xfrm>
              <a:off x="2926581" y="1424383"/>
              <a:ext cx="30251" cy="14468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17" name="Rectangle 16">
              <a:extLst>
                <a:ext uri="{FF2B5EF4-FFF2-40B4-BE49-F238E27FC236}">
                  <a16:creationId xmlns:a16="http://schemas.microsoft.com/office/drawing/2014/main" id="{094DE4D6-5B89-4276-AAD3-16A1A07C096F}"/>
                </a:ext>
              </a:extLst>
            </p:cNvPr>
            <p:cNvSpPr>
              <a:spLocks noChangeArrowheads="1"/>
            </p:cNvSpPr>
            <p:nvPr/>
          </p:nvSpPr>
          <p:spPr bwMode="auto">
            <a:xfrm>
              <a:off x="2884492" y="1476994"/>
              <a:ext cx="30251" cy="9206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18" name="Rectangle 17">
              <a:extLst>
                <a:ext uri="{FF2B5EF4-FFF2-40B4-BE49-F238E27FC236}">
                  <a16:creationId xmlns:a16="http://schemas.microsoft.com/office/drawing/2014/main" id="{30651294-C768-4188-8196-FA7A818D5D58}"/>
                </a:ext>
              </a:extLst>
            </p:cNvPr>
            <p:cNvSpPr>
              <a:spLocks noChangeArrowheads="1"/>
            </p:cNvSpPr>
            <p:nvPr/>
          </p:nvSpPr>
          <p:spPr bwMode="auto">
            <a:xfrm>
              <a:off x="2842403" y="1461211"/>
              <a:ext cx="30251" cy="10785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19" name="Rectangle 18">
              <a:extLst>
                <a:ext uri="{FF2B5EF4-FFF2-40B4-BE49-F238E27FC236}">
                  <a16:creationId xmlns:a16="http://schemas.microsoft.com/office/drawing/2014/main" id="{788216B7-3218-4781-A62E-C0C5BC771012}"/>
                </a:ext>
              </a:extLst>
            </p:cNvPr>
            <p:cNvSpPr>
              <a:spLocks noChangeArrowheads="1"/>
            </p:cNvSpPr>
            <p:nvPr/>
          </p:nvSpPr>
          <p:spPr bwMode="auto">
            <a:xfrm>
              <a:off x="2800315" y="1496724"/>
              <a:ext cx="30251" cy="7234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0" name="Rectangle 19">
              <a:extLst>
                <a:ext uri="{FF2B5EF4-FFF2-40B4-BE49-F238E27FC236}">
                  <a16:creationId xmlns:a16="http://schemas.microsoft.com/office/drawing/2014/main" id="{FCCDCB75-DF80-466F-BF4D-46D8EB93F7F7}"/>
                </a:ext>
              </a:extLst>
            </p:cNvPr>
            <p:cNvSpPr>
              <a:spLocks noChangeArrowheads="1"/>
            </p:cNvSpPr>
            <p:nvPr/>
          </p:nvSpPr>
          <p:spPr bwMode="auto">
            <a:xfrm>
              <a:off x="2968670" y="1402024"/>
              <a:ext cx="30251" cy="16704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2" name="Rectangle 20">
              <a:extLst>
                <a:ext uri="{FF2B5EF4-FFF2-40B4-BE49-F238E27FC236}">
                  <a16:creationId xmlns:a16="http://schemas.microsoft.com/office/drawing/2014/main" id="{69DDA232-B43D-4624-8997-966908049D55}"/>
                </a:ext>
              </a:extLst>
            </p:cNvPr>
            <p:cNvSpPr>
              <a:spLocks noChangeArrowheads="1"/>
            </p:cNvSpPr>
            <p:nvPr/>
          </p:nvSpPr>
          <p:spPr bwMode="auto">
            <a:xfrm>
              <a:off x="2926581" y="1448058"/>
              <a:ext cx="30251" cy="12100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3" name="Rectangle 21">
              <a:extLst>
                <a:ext uri="{FF2B5EF4-FFF2-40B4-BE49-F238E27FC236}">
                  <a16:creationId xmlns:a16="http://schemas.microsoft.com/office/drawing/2014/main" id="{AD107B0E-6AD4-44A8-8F27-53982F17610A}"/>
                </a:ext>
              </a:extLst>
            </p:cNvPr>
            <p:cNvSpPr>
              <a:spLocks noChangeArrowheads="1"/>
            </p:cNvSpPr>
            <p:nvPr/>
          </p:nvSpPr>
          <p:spPr bwMode="auto">
            <a:xfrm>
              <a:off x="2884492" y="1496724"/>
              <a:ext cx="30251" cy="7234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4" name="Rectangle 22">
              <a:extLst>
                <a:ext uri="{FF2B5EF4-FFF2-40B4-BE49-F238E27FC236}">
                  <a16:creationId xmlns:a16="http://schemas.microsoft.com/office/drawing/2014/main" id="{A2421B3A-DDF3-42AD-9FAD-5DD903F7661B}"/>
                </a:ext>
              </a:extLst>
            </p:cNvPr>
            <p:cNvSpPr>
              <a:spLocks noChangeArrowheads="1"/>
            </p:cNvSpPr>
            <p:nvPr/>
          </p:nvSpPr>
          <p:spPr bwMode="auto">
            <a:xfrm>
              <a:off x="2842403" y="1526975"/>
              <a:ext cx="30251" cy="4208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5" name="Rectangle 23">
              <a:extLst>
                <a:ext uri="{FF2B5EF4-FFF2-40B4-BE49-F238E27FC236}">
                  <a16:creationId xmlns:a16="http://schemas.microsoft.com/office/drawing/2014/main" id="{18CCD316-A34A-40EE-BC97-22270A27114A}"/>
                </a:ext>
              </a:extLst>
            </p:cNvPr>
            <p:cNvSpPr>
              <a:spLocks noChangeArrowheads="1"/>
            </p:cNvSpPr>
            <p:nvPr/>
          </p:nvSpPr>
          <p:spPr bwMode="auto">
            <a:xfrm>
              <a:off x="2800315" y="1544074"/>
              <a:ext cx="30251" cy="249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6" name="Freeform 24">
              <a:extLst>
                <a:ext uri="{FF2B5EF4-FFF2-40B4-BE49-F238E27FC236}">
                  <a16:creationId xmlns:a16="http://schemas.microsoft.com/office/drawing/2014/main" id="{D4C00135-C7E0-4673-A81C-8322A93EA3A5}"/>
                </a:ext>
              </a:extLst>
            </p:cNvPr>
            <p:cNvSpPr>
              <a:spLocks/>
            </p:cNvSpPr>
            <p:nvPr/>
          </p:nvSpPr>
          <p:spPr bwMode="auto">
            <a:xfrm>
              <a:off x="2798999" y="1309954"/>
              <a:ext cx="199922" cy="147311"/>
            </a:xfrm>
            <a:custGeom>
              <a:avLst/>
              <a:gdLst>
                <a:gd name="T0" fmla="*/ 170 w 205"/>
                <a:gd name="T1" fmla="*/ 0 h 152"/>
                <a:gd name="T2" fmla="*/ 164 w 205"/>
                <a:gd name="T3" fmla="*/ 6 h 152"/>
                <a:gd name="T4" fmla="*/ 170 w 205"/>
                <a:gd name="T5" fmla="*/ 12 h 152"/>
                <a:gd name="T6" fmla="*/ 185 w 205"/>
                <a:gd name="T7" fmla="*/ 12 h 152"/>
                <a:gd name="T8" fmla="*/ 99 w 205"/>
                <a:gd name="T9" fmla="*/ 98 h 152"/>
                <a:gd name="T10" fmla="*/ 77 w 205"/>
                <a:gd name="T11" fmla="*/ 75 h 152"/>
                <a:gd name="T12" fmla="*/ 73 w 205"/>
                <a:gd name="T13" fmla="*/ 73 h 152"/>
                <a:gd name="T14" fmla="*/ 73 w 205"/>
                <a:gd name="T15" fmla="*/ 73 h 152"/>
                <a:gd name="T16" fmla="*/ 68 w 205"/>
                <a:gd name="T17" fmla="*/ 75 h 152"/>
                <a:gd name="T18" fmla="*/ 3 w 205"/>
                <a:gd name="T19" fmla="*/ 142 h 152"/>
                <a:gd name="T20" fmla="*/ 3 w 205"/>
                <a:gd name="T21" fmla="*/ 150 h 152"/>
                <a:gd name="T22" fmla="*/ 7 w 205"/>
                <a:gd name="T23" fmla="*/ 152 h 152"/>
                <a:gd name="T24" fmla="*/ 11 w 205"/>
                <a:gd name="T25" fmla="*/ 150 h 152"/>
                <a:gd name="T26" fmla="*/ 73 w 205"/>
                <a:gd name="T27" fmla="*/ 88 h 152"/>
                <a:gd name="T28" fmla="*/ 95 w 205"/>
                <a:gd name="T29" fmla="*/ 111 h 152"/>
                <a:gd name="T30" fmla="*/ 99 w 205"/>
                <a:gd name="T31" fmla="*/ 113 h 152"/>
                <a:gd name="T32" fmla="*/ 104 w 205"/>
                <a:gd name="T33" fmla="*/ 111 h 152"/>
                <a:gd name="T34" fmla="*/ 193 w 205"/>
                <a:gd name="T35" fmla="*/ 21 h 152"/>
                <a:gd name="T36" fmla="*/ 193 w 205"/>
                <a:gd name="T37" fmla="*/ 35 h 152"/>
                <a:gd name="T38" fmla="*/ 199 w 205"/>
                <a:gd name="T39" fmla="*/ 41 h 152"/>
                <a:gd name="T40" fmla="*/ 205 w 205"/>
                <a:gd name="T41" fmla="*/ 35 h 152"/>
                <a:gd name="T42" fmla="*/ 205 w 205"/>
                <a:gd name="T43" fmla="*/ 0 h 152"/>
                <a:gd name="T44" fmla="*/ 170 w 205"/>
                <a:gd name="T4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5" h="152">
                  <a:moveTo>
                    <a:pt x="170" y="0"/>
                  </a:moveTo>
                  <a:cubicBezTo>
                    <a:pt x="167" y="0"/>
                    <a:pt x="164" y="3"/>
                    <a:pt x="164" y="6"/>
                  </a:cubicBezTo>
                  <a:cubicBezTo>
                    <a:pt x="164" y="9"/>
                    <a:pt x="167" y="12"/>
                    <a:pt x="170" y="12"/>
                  </a:cubicBezTo>
                  <a:cubicBezTo>
                    <a:pt x="185" y="12"/>
                    <a:pt x="185" y="12"/>
                    <a:pt x="185" y="12"/>
                  </a:cubicBezTo>
                  <a:cubicBezTo>
                    <a:pt x="99" y="98"/>
                    <a:pt x="99" y="98"/>
                    <a:pt x="99" y="98"/>
                  </a:cubicBezTo>
                  <a:cubicBezTo>
                    <a:pt x="77" y="75"/>
                    <a:pt x="77" y="75"/>
                    <a:pt x="77" y="75"/>
                  </a:cubicBezTo>
                  <a:cubicBezTo>
                    <a:pt x="76" y="74"/>
                    <a:pt x="74" y="73"/>
                    <a:pt x="73" y="73"/>
                  </a:cubicBezTo>
                  <a:cubicBezTo>
                    <a:pt x="73" y="73"/>
                    <a:pt x="73" y="73"/>
                    <a:pt x="73" y="73"/>
                  </a:cubicBezTo>
                  <a:cubicBezTo>
                    <a:pt x="71" y="73"/>
                    <a:pt x="70" y="74"/>
                    <a:pt x="68" y="75"/>
                  </a:cubicBezTo>
                  <a:cubicBezTo>
                    <a:pt x="3" y="142"/>
                    <a:pt x="3" y="142"/>
                    <a:pt x="3" y="142"/>
                  </a:cubicBezTo>
                  <a:cubicBezTo>
                    <a:pt x="0" y="144"/>
                    <a:pt x="0" y="148"/>
                    <a:pt x="3" y="150"/>
                  </a:cubicBezTo>
                  <a:cubicBezTo>
                    <a:pt x="4" y="151"/>
                    <a:pt x="5" y="152"/>
                    <a:pt x="7" y="152"/>
                  </a:cubicBezTo>
                  <a:cubicBezTo>
                    <a:pt x="9" y="152"/>
                    <a:pt x="10" y="151"/>
                    <a:pt x="11" y="150"/>
                  </a:cubicBezTo>
                  <a:cubicBezTo>
                    <a:pt x="73" y="88"/>
                    <a:pt x="73" y="88"/>
                    <a:pt x="73" y="88"/>
                  </a:cubicBezTo>
                  <a:cubicBezTo>
                    <a:pt x="95" y="111"/>
                    <a:pt x="95" y="111"/>
                    <a:pt x="95" y="111"/>
                  </a:cubicBezTo>
                  <a:cubicBezTo>
                    <a:pt x="96" y="112"/>
                    <a:pt x="98" y="113"/>
                    <a:pt x="99" y="113"/>
                  </a:cubicBezTo>
                  <a:cubicBezTo>
                    <a:pt x="101" y="113"/>
                    <a:pt x="103" y="112"/>
                    <a:pt x="104" y="111"/>
                  </a:cubicBezTo>
                  <a:cubicBezTo>
                    <a:pt x="193" y="21"/>
                    <a:pt x="193" y="21"/>
                    <a:pt x="193" y="21"/>
                  </a:cubicBezTo>
                  <a:cubicBezTo>
                    <a:pt x="193" y="35"/>
                    <a:pt x="193" y="35"/>
                    <a:pt x="193" y="35"/>
                  </a:cubicBezTo>
                  <a:cubicBezTo>
                    <a:pt x="193" y="38"/>
                    <a:pt x="196" y="41"/>
                    <a:pt x="199" y="41"/>
                  </a:cubicBezTo>
                  <a:cubicBezTo>
                    <a:pt x="202" y="41"/>
                    <a:pt x="205" y="38"/>
                    <a:pt x="205" y="35"/>
                  </a:cubicBezTo>
                  <a:cubicBezTo>
                    <a:pt x="205" y="0"/>
                    <a:pt x="205" y="0"/>
                    <a:pt x="205" y="0"/>
                  </a:cubicBezTo>
                  <a:lnTo>
                    <a:pt x="17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7" name="Freeform 25">
              <a:extLst>
                <a:ext uri="{FF2B5EF4-FFF2-40B4-BE49-F238E27FC236}">
                  <a16:creationId xmlns:a16="http://schemas.microsoft.com/office/drawing/2014/main" id="{2DE1B773-80C3-490C-8C02-90C59959D2B1}"/>
                </a:ext>
              </a:extLst>
            </p:cNvPr>
            <p:cNvSpPr>
              <a:spLocks noEditPoints="1"/>
            </p:cNvSpPr>
            <p:nvPr/>
          </p:nvSpPr>
          <p:spPr bwMode="auto">
            <a:xfrm>
              <a:off x="2798999" y="1308639"/>
              <a:ext cx="201238" cy="149942"/>
            </a:xfrm>
            <a:custGeom>
              <a:avLst/>
              <a:gdLst>
                <a:gd name="T0" fmla="*/ 73 w 206"/>
                <a:gd name="T1" fmla="*/ 75 h 154"/>
                <a:gd name="T2" fmla="*/ 69 w 206"/>
                <a:gd name="T3" fmla="*/ 77 h 154"/>
                <a:gd name="T4" fmla="*/ 3 w 206"/>
                <a:gd name="T5" fmla="*/ 143 h 154"/>
                <a:gd name="T6" fmla="*/ 2 w 206"/>
                <a:gd name="T7" fmla="*/ 147 h 154"/>
                <a:gd name="T8" fmla="*/ 3 w 206"/>
                <a:gd name="T9" fmla="*/ 150 h 154"/>
                <a:gd name="T10" fmla="*/ 11 w 206"/>
                <a:gd name="T11" fmla="*/ 150 h 154"/>
                <a:gd name="T12" fmla="*/ 73 w 206"/>
                <a:gd name="T13" fmla="*/ 88 h 154"/>
                <a:gd name="T14" fmla="*/ 96 w 206"/>
                <a:gd name="T15" fmla="*/ 111 h 154"/>
                <a:gd name="T16" fmla="*/ 100 w 206"/>
                <a:gd name="T17" fmla="*/ 113 h 154"/>
                <a:gd name="T18" fmla="*/ 103 w 206"/>
                <a:gd name="T19" fmla="*/ 111 h 154"/>
                <a:gd name="T20" fmla="*/ 194 w 206"/>
                <a:gd name="T21" fmla="*/ 19 h 154"/>
                <a:gd name="T22" fmla="*/ 194 w 206"/>
                <a:gd name="T23" fmla="*/ 36 h 154"/>
                <a:gd name="T24" fmla="*/ 199 w 206"/>
                <a:gd name="T25" fmla="*/ 41 h 154"/>
                <a:gd name="T26" fmla="*/ 204 w 206"/>
                <a:gd name="T27" fmla="*/ 36 h 154"/>
                <a:gd name="T28" fmla="*/ 204 w 206"/>
                <a:gd name="T29" fmla="*/ 2 h 154"/>
                <a:gd name="T30" fmla="*/ 170 w 206"/>
                <a:gd name="T31" fmla="*/ 2 h 154"/>
                <a:gd name="T32" fmla="*/ 165 w 206"/>
                <a:gd name="T33" fmla="*/ 7 h 154"/>
                <a:gd name="T34" fmla="*/ 170 w 206"/>
                <a:gd name="T35" fmla="*/ 12 h 154"/>
                <a:gd name="T36" fmla="*/ 187 w 206"/>
                <a:gd name="T37" fmla="*/ 12 h 154"/>
                <a:gd name="T38" fmla="*/ 99 w 206"/>
                <a:gd name="T39" fmla="*/ 101 h 154"/>
                <a:gd name="T40" fmla="*/ 76 w 206"/>
                <a:gd name="T41" fmla="*/ 77 h 154"/>
                <a:gd name="T42" fmla="*/ 73 w 206"/>
                <a:gd name="T43" fmla="*/ 75 h 154"/>
                <a:gd name="T44" fmla="*/ 7 w 206"/>
                <a:gd name="T45" fmla="*/ 154 h 154"/>
                <a:gd name="T46" fmla="*/ 2 w 206"/>
                <a:gd name="T47" fmla="*/ 152 h 154"/>
                <a:gd name="T48" fmla="*/ 0 w 206"/>
                <a:gd name="T49" fmla="*/ 147 h 154"/>
                <a:gd name="T50" fmla="*/ 2 w 206"/>
                <a:gd name="T51" fmla="*/ 142 h 154"/>
                <a:gd name="T52" fmla="*/ 68 w 206"/>
                <a:gd name="T53" fmla="*/ 75 h 154"/>
                <a:gd name="T54" fmla="*/ 78 w 206"/>
                <a:gd name="T55" fmla="*/ 76 h 154"/>
                <a:gd name="T56" fmla="*/ 99 w 206"/>
                <a:gd name="T57" fmla="*/ 98 h 154"/>
                <a:gd name="T58" fmla="*/ 182 w 206"/>
                <a:gd name="T59" fmla="*/ 14 h 154"/>
                <a:gd name="T60" fmla="*/ 170 w 206"/>
                <a:gd name="T61" fmla="*/ 14 h 154"/>
                <a:gd name="T62" fmla="*/ 163 w 206"/>
                <a:gd name="T63" fmla="*/ 7 h 154"/>
                <a:gd name="T64" fmla="*/ 170 w 206"/>
                <a:gd name="T65" fmla="*/ 0 h 154"/>
                <a:gd name="T66" fmla="*/ 206 w 206"/>
                <a:gd name="T67" fmla="*/ 0 h 154"/>
                <a:gd name="T68" fmla="*/ 206 w 206"/>
                <a:gd name="T69" fmla="*/ 36 h 154"/>
                <a:gd name="T70" fmla="*/ 199 w 206"/>
                <a:gd name="T71" fmla="*/ 43 h 154"/>
                <a:gd name="T72" fmla="*/ 192 w 206"/>
                <a:gd name="T73" fmla="*/ 36 h 154"/>
                <a:gd name="T74" fmla="*/ 192 w 206"/>
                <a:gd name="T75" fmla="*/ 24 h 154"/>
                <a:gd name="T76" fmla="*/ 104 w 206"/>
                <a:gd name="T77" fmla="*/ 113 h 154"/>
                <a:gd name="T78" fmla="*/ 99 w 206"/>
                <a:gd name="T79" fmla="*/ 115 h 154"/>
                <a:gd name="T80" fmla="*/ 94 w 206"/>
                <a:gd name="T81" fmla="*/ 113 h 154"/>
                <a:gd name="T82" fmla="*/ 73 w 206"/>
                <a:gd name="T83" fmla="*/ 90 h 154"/>
                <a:gd name="T84" fmla="*/ 12 w 206"/>
                <a:gd name="T85" fmla="*/ 152 h 154"/>
                <a:gd name="T86" fmla="*/ 7 w 206"/>
                <a:gd name="T87" fmla="*/ 15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6" h="154">
                  <a:moveTo>
                    <a:pt x="73" y="75"/>
                  </a:moveTo>
                  <a:cubicBezTo>
                    <a:pt x="71" y="75"/>
                    <a:pt x="70" y="76"/>
                    <a:pt x="69" y="77"/>
                  </a:cubicBezTo>
                  <a:cubicBezTo>
                    <a:pt x="3" y="143"/>
                    <a:pt x="3" y="143"/>
                    <a:pt x="3" y="143"/>
                  </a:cubicBezTo>
                  <a:cubicBezTo>
                    <a:pt x="2" y="144"/>
                    <a:pt x="2" y="145"/>
                    <a:pt x="2" y="147"/>
                  </a:cubicBezTo>
                  <a:cubicBezTo>
                    <a:pt x="2" y="148"/>
                    <a:pt x="2" y="149"/>
                    <a:pt x="3" y="150"/>
                  </a:cubicBezTo>
                  <a:cubicBezTo>
                    <a:pt x="5" y="152"/>
                    <a:pt x="9" y="152"/>
                    <a:pt x="11" y="150"/>
                  </a:cubicBezTo>
                  <a:cubicBezTo>
                    <a:pt x="73" y="88"/>
                    <a:pt x="73" y="88"/>
                    <a:pt x="73" y="88"/>
                  </a:cubicBezTo>
                  <a:cubicBezTo>
                    <a:pt x="96" y="111"/>
                    <a:pt x="96" y="111"/>
                    <a:pt x="96" y="111"/>
                  </a:cubicBezTo>
                  <a:cubicBezTo>
                    <a:pt x="97" y="112"/>
                    <a:pt x="98" y="113"/>
                    <a:pt x="100" y="113"/>
                  </a:cubicBezTo>
                  <a:cubicBezTo>
                    <a:pt x="101" y="113"/>
                    <a:pt x="102" y="112"/>
                    <a:pt x="103" y="111"/>
                  </a:cubicBezTo>
                  <a:cubicBezTo>
                    <a:pt x="194" y="19"/>
                    <a:pt x="194" y="19"/>
                    <a:pt x="194" y="19"/>
                  </a:cubicBezTo>
                  <a:cubicBezTo>
                    <a:pt x="194" y="36"/>
                    <a:pt x="194" y="36"/>
                    <a:pt x="194" y="36"/>
                  </a:cubicBezTo>
                  <a:cubicBezTo>
                    <a:pt x="194" y="38"/>
                    <a:pt x="196" y="41"/>
                    <a:pt x="199" y="41"/>
                  </a:cubicBezTo>
                  <a:cubicBezTo>
                    <a:pt x="202" y="41"/>
                    <a:pt x="204" y="38"/>
                    <a:pt x="204" y="36"/>
                  </a:cubicBezTo>
                  <a:cubicBezTo>
                    <a:pt x="204" y="2"/>
                    <a:pt x="204" y="2"/>
                    <a:pt x="204" y="2"/>
                  </a:cubicBezTo>
                  <a:cubicBezTo>
                    <a:pt x="170" y="2"/>
                    <a:pt x="170" y="2"/>
                    <a:pt x="170" y="2"/>
                  </a:cubicBezTo>
                  <a:cubicBezTo>
                    <a:pt x="168" y="2"/>
                    <a:pt x="165" y="4"/>
                    <a:pt x="165" y="7"/>
                  </a:cubicBezTo>
                  <a:cubicBezTo>
                    <a:pt x="165" y="10"/>
                    <a:pt x="168" y="12"/>
                    <a:pt x="170" y="12"/>
                  </a:cubicBezTo>
                  <a:cubicBezTo>
                    <a:pt x="187" y="12"/>
                    <a:pt x="187" y="12"/>
                    <a:pt x="187" y="12"/>
                  </a:cubicBezTo>
                  <a:cubicBezTo>
                    <a:pt x="99" y="101"/>
                    <a:pt x="99" y="101"/>
                    <a:pt x="99" y="101"/>
                  </a:cubicBezTo>
                  <a:cubicBezTo>
                    <a:pt x="76" y="77"/>
                    <a:pt x="76" y="77"/>
                    <a:pt x="76" y="77"/>
                  </a:cubicBezTo>
                  <a:cubicBezTo>
                    <a:pt x="75" y="76"/>
                    <a:pt x="74" y="75"/>
                    <a:pt x="73" y="75"/>
                  </a:cubicBezTo>
                  <a:close/>
                  <a:moveTo>
                    <a:pt x="7" y="154"/>
                  </a:moveTo>
                  <a:cubicBezTo>
                    <a:pt x="5" y="154"/>
                    <a:pt x="3" y="153"/>
                    <a:pt x="2" y="152"/>
                  </a:cubicBezTo>
                  <a:cubicBezTo>
                    <a:pt x="1" y="150"/>
                    <a:pt x="0" y="149"/>
                    <a:pt x="0" y="147"/>
                  </a:cubicBezTo>
                  <a:cubicBezTo>
                    <a:pt x="0" y="145"/>
                    <a:pt x="1" y="143"/>
                    <a:pt x="2" y="142"/>
                  </a:cubicBezTo>
                  <a:cubicBezTo>
                    <a:pt x="68" y="75"/>
                    <a:pt x="68" y="75"/>
                    <a:pt x="68" y="75"/>
                  </a:cubicBezTo>
                  <a:cubicBezTo>
                    <a:pt x="70" y="73"/>
                    <a:pt x="75" y="73"/>
                    <a:pt x="78" y="76"/>
                  </a:cubicBezTo>
                  <a:cubicBezTo>
                    <a:pt x="99" y="98"/>
                    <a:pt x="99" y="98"/>
                    <a:pt x="99" y="98"/>
                  </a:cubicBezTo>
                  <a:cubicBezTo>
                    <a:pt x="182" y="14"/>
                    <a:pt x="182" y="14"/>
                    <a:pt x="182" y="14"/>
                  </a:cubicBezTo>
                  <a:cubicBezTo>
                    <a:pt x="170" y="14"/>
                    <a:pt x="170" y="14"/>
                    <a:pt x="170" y="14"/>
                  </a:cubicBezTo>
                  <a:cubicBezTo>
                    <a:pt x="166" y="14"/>
                    <a:pt x="163" y="11"/>
                    <a:pt x="163" y="7"/>
                  </a:cubicBezTo>
                  <a:cubicBezTo>
                    <a:pt x="163" y="3"/>
                    <a:pt x="166" y="0"/>
                    <a:pt x="170" y="0"/>
                  </a:cubicBezTo>
                  <a:cubicBezTo>
                    <a:pt x="206" y="0"/>
                    <a:pt x="206" y="0"/>
                    <a:pt x="206" y="0"/>
                  </a:cubicBezTo>
                  <a:cubicBezTo>
                    <a:pt x="206" y="36"/>
                    <a:pt x="206" y="36"/>
                    <a:pt x="206" y="36"/>
                  </a:cubicBezTo>
                  <a:cubicBezTo>
                    <a:pt x="206" y="40"/>
                    <a:pt x="203" y="43"/>
                    <a:pt x="199" y="43"/>
                  </a:cubicBezTo>
                  <a:cubicBezTo>
                    <a:pt x="195" y="43"/>
                    <a:pt x="192" y="40"/>
                    <a:pt x="192" y="36"/>
                  </a:cubicBezTo>
                  <a:cubicBezTo>
                    <a:pt x="192" y="24"/>
                    <a:pt x="192" y="24"/>
                    <a:pt x="192" y="24"/>
                  </a:cubicBezTo>
                  <a:cubicBezTo>
                    <a:pt x="104" y="113"/>
                    <a:pt x="104" y="113"/>
                    <a:pt x="104" y="113"/>
                  </a:cubicBezTo>
                  <a:cubicBezTo>
                    <a:pt x="103" y="114"/>
                    <a:pt x="101" y="115"/>
                    <a:pt x="99" y="115"/>
                  </a:cubicBezTo>
                  <a:cubicBezTo>
                    <a:pt x="98" y="115"/>
                    <a:pt x="96" y="114"/>
                    <a:pt x="94" y="113"/>
                  </a:cubicBezTo>
                  <a:cubicBezTo>
                    <a:pt x="73" y="90"/>
                    <a:pt x="73" y="90"/>
                    <a:pt x="73" y="90"/>
                  </a:cubicBezTo>
                  <a:cubicBezTo>
                    <a:pt x="12" y="152"/>
                    <a:pt x="12" y="152"/>
                    <a:pt x="12" y="152"/>
                  </a:cubicBezTo>
                  <a:cubicBezTo>
                    <a:pt x="11" y="153"/>
                    <a:pt x="9" y="154"/>
                    <a:pt x="7" y="154"/>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8" name="Rectangle 26">
              <a:extLst>
                <a:ext uri="{FF2B5EF4-FFF2-40B4-BE49-F238E27FC236}">
                  <a16:creationId xmlns:a16="http://schemas.microsoft.com/office/drawing/2014/main" id="{B90A8989-46B6-4025-867A-1311C0CC9A4D}"/>
                </a:ext>
              </a:extLst>
            </p:cNvPr>
            <p:cNvSpPr>
              <a:spLocks noChangeArrowheads="1"/>
            </p:cNvSpPr>
            <p:nvPr/>
          </p:nvSpPr>
          <p:spPr bwMode="auto">
            <a:xfrm>
              <a:off x="2625383" y="1519083"/>
              <a:ext cx="142050" cy="1709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9" name="Rectangle 27">
              <a:extLst>
                <a:ext uri="{FF2B5EF4-FFF2-40B4-BE49-F238E27FC236}">
                  <a16:creationId xmlns:a16="http://schemas.microsoft.com/office/drawing/2014/main" id="{3FFEC8E7-2F42-4766-8D1E-A03DB501445F}"/>
                </a:ext>
              </a:extLst>
            </p:cNvPr>
            <p:cNvSpPr>
              <a:spLocks noChangeArrowheads="1"/>
            </p:cNvSpPr>
            <p:nvPr/>
          </p:nvSpPr>
          <p:spPr bwMode="auto">
            <a:xfrm>
              <a:off x="2625383" y="1551965"/>
              <a:ext cx="142050" cy="1709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30" name="Freeform 28">
              <a:extLst>
                <a:ext uri="{FF2B5EF4-FFF2-40B4-BE49-F238E27FC236}">
                  <a16:creationId xmlns:a16="http://schemas.microsoft.com/office/drawing/2014/main" id="{3604881F-A360-4F93-A02D-7E089A1A8776}"/>
                </a:ext>
              </a:extLst>
            </p:cNvPr>
            <p:cNvSpPr>
              <a:spLocks noEditPoints="1"/>
            </p:cNvSpPr>
            <p:nvPr/>
          </p:nvSpPr>
          <p:spPr bwMode="auto">
            <a:xfrm>
              <a:off x="2628013" y="1324422"/>
              <a:ext cx="138104" cy="139419"/>
            </a:xfrm>
            <a:custGeom>
              <a:avLst/>
              <a:gdLst>
                <a:gd name="T0" fmla="*/ 72 w 141"/>
                <a:gd name="T1" fmla="*/ 92 h 142"/>
                <a:gd name="T2" fmla="*/ 49 w 141"/>
                <a:gd name="T3" fmla="*/ 69 h 142"/>
                <a:gd name="T4" fmla="*/ 72 w 141"/>
                <a:gd name="T5" fmla="*/ 46 h 142"/>
                <a:gd name="T6" fmla="*/ 95 w 141"/>
                <a:gd name="T7" fmla="*/ 69 h 142"/>
                <a:gd name="T8" fmla="*/ 72 w 141"/>
                <a:gd name="T9" fmla="*/ 92 h 142"/>
                <a:gd name="T10" fmla="*/ 141 w 141"/>
                <a:gd name="T11" fmla="*/ 77 h 142"/>
                <a:gd name="T12" fmla="*/ 141 w 141"/>
                <a:gd name="T13" fmla="*/ 61 h 142"/>
                <a:gd name="T14" fmla="*/ 140 w 141"/>
                <a:gd name="T15" fmla="*/ 60 h 142"/>
                <a:gd name="T16" fmla="*/ 123 w 141"/>
                <a:gd name="T17" fmla="*/ 54 h 142"/>
                <a:gd name="T18" fmla="*/ 119 w 141"/>
                <a:gd name="T19" fmla="*/ 43 h 142"/>
                <a:gd name="T20" fmla="*/ 127 w 141"/>
                <a:gd name="T21" fmla="*/ 26 h 142"/>
                <a:gd name="T22" fmla="*/ 128 w 141"/>
                <a:gd name="T23" fmla="*/ 24 h 142"/>
                <a:gd name="T24" fmla="*/ 123 w 141"/>
                <a:gd name="T25" fmla="*/ 19 h 142"/>
                <a:gd name="T26" fmla="*/ 117 w 141"/>
                <a:gd name="T27" fmla="*/ 12 h 142"/>
                <a:gd name="T28" fmla="*/ 115 w 141"/>
                <a:gd name="T29" fmla="*/ 13 h 142"/>
                <a:gd name="T30" fmla="*/ 98 w 141"/>
                <a:gd name="T31" fmla="*/ 22 h 142"/>
                <a:gd name="T32" fmla="*/ 87 w 141"/>
                <a:gd name="T33" fmla="*/ 19 h 142"/>
                <a:gd name="T34" fmla="*/ 80 w 141"/>
                <a:gd name="T35" fmla="*/ 0 h 142"/>
                <a:gd name="T36" fmla="*/ 63 w 141"/>
                <a:gd name="T37" fmla="*/ 0 h 142"/>
                <a:gd name="T38" fmla="*/ 62 w 141"/>
                <a:gd name="T39" fmla="*/ 1 h 142"/>
                <a:gd name="T40" fmla="*/ 57 w 141"/>
                <a:gd name="T41" fmla="*/ 18 h 142"/>
                <a:gd name="T42" fmla="*/ 45 w 141"/>
                <a:gd name="T43" fmla="*/ 22 h 142"/>
                <a:gd name="T44" fmla="*/ 26 w 141"/>
                <a:gd name="T45" fmla="*/ 13 h 142"/>
                <a:gd name="T46" fmla="*/ 15 w 141"/>
                <a:gd name="T47" fmla="*/ 24 h 142"/>
                <a:gd name="T48" fmla="*/ 16 w 141"/>
                <a:gd name="T49" fmla="*/ 27 h 142"/>
                <a:gd name="T50" fmla="*/ 24 w 141"/>
                <a:gd name="T51" fmla="*/ 43 h 142"/>
                <a:gd name="T52" fmla="*/ 20 w 141"/>
                <a:gd name="T53" fmla="*/ 54 h 142"/>
                <a:gd name="T54" fmla="*/ 0 w 141"/>
                <a:gd name="T55" fmla="*/ 61 h 142"/>
                <a:gd name="T56" fmla="*/ 0 w 141"/>
                <a:gd name="T57" fmla="*/ 78 h 142"/>
                <a:gd name="T58" fmla="*/ 2 w 141"/>
                <a:gd name="T59" fmla="*/ 79 h 142"/>
                <a:gd name="T60" fmla="*/ 20 w 141"/>
                <a:gd name="T61" fmla="*/ 84 h 142"/>
                <a:gd name="T62" fmla="*/ 24 w 141"/>
                <a:gd name="T63" fmla="*/ 96 h 142"/>
                <a:gd name="T64" fmla="*/ 15 w 141"/>
                <a:gd name="T65" fmla="*/ 115 h 142"/>
                <a:gd name="T66" fmla="*/ 27 w 141"/>
                <a:gd name="T67" fmla="*/ 126 h 142"/>
                <a:gd name="T68" fmla="*/ 29 w 141"/>
                <a:gd name="T69" fmla="*/ 125 h 142"/>
                <a:gd name="T70" fmla="*/ 46 w 141"/>
                <a:gd name="T71" fmla="*/ 117 h 142"/>
                <a:gd name="T72" fmla="*/ 57 w 141"/>
                <a:gd name="T73" fmla="*/ 122 h 142"/>
                <a:gd name="T74" fmla="*/ 64 w 141"/>
                <a:gd name="T75" fmla="*/ 142 h 142"/>
                <a:gd name="T76" fmla="*/ 80 w 141"/>
                <a:gd name="T77" fmla="*/ 142 h 142"/>
                <a:gd name="T78" fmla="*/ 81 w 141"/>
                <a:gd name="T79" fmla="*/ 139 h 142"/>
                <a:gd name="T80" fmla="*/ 87 w 141"/>
                <a:gd name="T81" fmla="*/ 122 h 142"/>
                <a:gd name="T82" fmla="*/ 98 w 141"/>
                <a:gd name="T83" fmla="*/ 117 h 142"/>
                <a:gd name="T84" fmla="*/ 117 w 141"/>
                <a:gd name="T85" fmla="*/ 126 h 142"/>
                <a:gd name="T86" fmla="*/ 129 w 141"/>
                <a:gd name="T87" fmla="*/ 114 h 142"/>
                <a:gd name="T88" fmla="*/ 128 w 141"/>
                <a:gd name="T89" fmla="*/ 112 h 142"/>
                <a:gd name="T90" fmla="*/ 119 w 141"/>
                <a:gd name="T91" fmla="*/ 96 h 142"/>
                <a:gd name="T92" fmla="*/ 123 w 141"/>
                <a:gd name="T93" fmla="*/ 84 h 142"/>
                <a:gd name="T94" fmla="*/ 141 w 141"/>
                <a:gd name="T95" fmla="*/ 77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1" h="142">
                  <a:moveTo>
                    <a:pt x="72" y="92"/>
                  </a:moveTo>
                  <a:cubicBezTo>
                    <a:pt x="59" y="92"/>
                    <a:pt x="49" y="82"/>
                    <a:pt x="49" y="69"/>
                  </a:cubicBezTo>
                  <a:cubicBezTo>
                    <a:pt x="49" y="57"/>
                    <a:pt x="59" y="46"/>
                    <a:pt x="72" y="46"/>
                  </a:cubicBezTo>
                  <a:cubicBezTo>
                    <a:pt x="85" y="46"/>
                    <a:pt x="95" y="57"/>
                    <a:pt x="95" y="69"/>
                  </a:cubicBezTo>
                  <a:cubicBezTo>
                    <a:pt x="95" y="82"/>
                    <a:pt x="85" y="92"/>
                    <a:pt x="72" y="92"/>
                  </a:cubicBezTo>
                  <a:close/>
                  <a:moveTo>
                    <a:pt x="141" y="77"/>
                  </a:moveTo>
                  <a:cubicBezTo>
                    <a:pt x="141" y="61"/>
                    <a:pt x="141" y="61"/>
                    <a:pt x="141" y="61"/>
                  </a:cubicBezTo>
                  <a:cubicBezTo>
                    <a:pt x="140" y="60"/>
                    <a:pt x="140" y="60"/>
                    <a:pt x="140" y="60"/>
                  </a:cubicBezTo>
                  <a:cubicBezTo>
                    <a:pt x="123" y="54"/>
                    <a:pt x="123" y="54"/>
                    <a:pt x="123" y="54"/>
                  </a:cubicBezTo>
                  <a:cubicBezTo>
                    <a:pt x="119" y="43"/>
                    <a:pt x="119" y="43"/>
                    <a:pt x="119" y="43"/>
                  </a:cubicBezTo>
                  <a:cubicBezTo>
                    <a:pt x="127" y="26"/>
                    <a:pt x="127" y="26"/>
                    <a:pt x="127" y="26"/>
                  </a:cubicBezTo>
                  <a:cubicBezTo>
                    <a:pt x="128" y="24"/>
                    <a:pt x="128" y="24"/>
                    <a:pt x="128" y="24"/>
                  </a:cubicBezTo>
                  <a:cubicBezTo>
                    <a:pt x="123" y="19"/>
                    <a:pt x="123" y="19"/>
                    <a:pt x="123" y="19"/>
                  </a:cubicBezTo>
                  <a:cubicBezTo>
                    <a:pt x="117" y="12"/>
                    <a:pt x="117" y="12"/>
                    <a:pt x="117" y="12"/>
                  </a:cubicBezTo>
                  <a:cubicBezTo>
                    <a:pt x="115" y="13"/>
                    <a:pt x="115" y="13"/>
                    <a:pt x="115" y="13"/>
                  </a:cubicBezTo>
                  <a:cubicBezTo>
                    <a:pt x="98" y="22"/>
                    <a:pt x="98" y="22"/>
                    <a:pt x="98" y="22"/>
                  </a:cubicBezTo>
                  <a:cubicBezTo>
                    <a:pt x="87" y="19"/>
                    <a:pt x="87" y="19"/>
                    <a:pt x="87" y="19"/>
                  </a:cubicBezTo>
                  <a:cubicBezTo>
                    <a:pt x="80" y="0"/>
                    <a:pt x="80" y="0"/>
                    <a:pt x="80" y="0"/>
                  </a:cubicBezTo>
                  <a:cubicBezTo>
                    <a:pt x="63" y="0"/>
                    <a:pt x="63" y="0"/>
                    <a:pt x="63" y="0"/>
                  </a:cubicBezTo>
                  <a:cubicBezTo>
                    <a:pt x="62" y="1"/>
                    <a:pt x="62" y="1"/>
                    <a:pt x="62" y="1"/>
                  </a:cubicBezTo>
                  <a:cubicBezTo>
                    <a:pt x="57" y="18"/>
                    <a:pt x="57" y="18"/>
                    <a:pt x="57" y="18"/>
                  </a:cubicBezTo>
                  <a:cubicBezTo>
                    <a:pt x="45" y="22"/>
                    <a:pt x="45" y="22"/>
                    <a:pt x="45" y="22"/>
                  </a:cubicBezTo>
                  <a:cubicBezTo>
                    <a:pt x="26" y="13"/>
                    <a:pt x="26" y="13"/>
                    <a:pt x="26" y="13"/>
                  </a:cubicBezTo>
                  <a:cubicBezTo>
                    <a:pt x="15" y="24"/>
                    <a:pt x="15" y="24"/>
                    <a:pt x="15" y="24"/>
                  </a:cubicBezTo>
                  <a:cubicBezTo>
                    <a:pt x="16" y="27"/>
                    <a:pt x="16" y="27"/>
                    <a:pt x="16" y="27"/>
                  </a:cubicBezTo>
                  <a:cubicBezTo>
                    <a:pt x="24" y="43"/>
                    <a:pt x="24" y="43"/>
                    <a:pt x="24" y="43"/>
                  </a:cubicBezTo>
                  <a:cubicBezTo>
                    <a:pt x="20" y="54"/>
                    <a:pt x="20" y="54"/>
                    <a:pt x="20" y="54"/>
                  </a:cubicBezTo>
                  <a:cubicBezTo>
                    <a:pt x="0" y="61"/>
                    <a:pt x="0" y="61"/>
                    <a:pt x="0" y="61"/>
                  </a:cubicBezTo>
                  <a:cubicBezTo>
                    <a:pt x="0" y="78"/>
                    <a:pt x="0" y="78"/>
                    <a:pt x="0" y="78"/>
                  </a:cubicBezTo>
                  <a:cubicBezTo>
                    <a:pt x="2" y="79"/>
                    <a:pt x="2" y="79"/>
                    <a:pt x="2" y="79"/>
                  </a:cubicBezTo>
                  <a:cubicBezTo>
                    <a:pt x="20" y="84"/>
                    <a:pt x="20" y="84"/>
                    <a:pt x="20" y="84"/>
                  </a:cubicBezTo>
                  <a:cubicBezTo>
                    <a:pt x="24" y="96"/>
                    <a:pt x="24" y="96"/>
                    <a:pt x="24" y="96"/>
                  </a:cubicBezTo>
                  <a:cubicBezTo>
                    <a:pt x="15" y="115"/>
                    <a:pt x="15" y="115"/>
                    <a:pt x="15" y="115"/>
                  </a:cubicBezTo>
                  <a:cubicBezTo>
                    <a:pt x="27" y="126"/>
                    <a:pt x="27" y="126"/>
                    <a:pt x="27" y="126"/>
                  </a:cubicBezTo>
                  <a:cubicBezTo>
                    <a:pt x="29" y="125"/>
                    <a:pt x="29" y="125"/>
                    <a:pt x="29" y="125"/>
                  </a:cubicBezTo>
                  <a:cubicBezTo>
                    <a:pt x="46" y="117"/>
                    <a:pt x="46" y="117"/>
                    <a:pt x="46" y="117"/>
                  </a:cubicBezTo>
                  <a:cubicBezTo>
                    <a:pt x="57" y="122"/>
                    <a:pt x="57" y="122"/>
                    <a:pt x="57" y="122"/>
                  </a:cubicBezTo>
                  <a:cubicBezTo>
                    <a:pt x="64" y="142"/>
                    <a:pt x="64" y="142"/>
                    <a:pt x="64" y="142"/>
                  </a:cubicBezTo>
                  <a:cubicBezTo>
                    <a:pt x="80" y="142"/>
                    <a:pt x="80" y="142"/>
                    <a:pt x="80" y="142"/>
                  </a:cubicBezTo>
                  <a:cubicBezTo>
                    <a:pt x="81" y="139"/>
                    <a:pt x="81" y="139"/>
                    <a:pt x="81" y="139"/>
                  </a:cubicBezTo>
                  <a:cubicBezTo>
                    <a:pt x="87" y="122"/>
                    <a:pt x="87" y="122"/>
                    <a:pt x="87" y="122"/>
                  </a:cubicBezTo>
                  <a:cubicBezTo>
                    <a:pt x="98" y="117"/>
                    <a:pt x="98" y="117"/>
                    <a:pt x="98" y="117"/>
                  </a:cubicBezTo>
                  <a:cubicBezTo>
                    <a:pt x="117" y="126"/>
                    <a:pt x="117" y="126"/>
                    <a:pt x="117" y="126"/>
                  </a:cubicBezTo>
                  <a:cubicBezTo>
                    <a:pt x="129" y="114"/>
                    <a:pt x="129" y="114"/>
                    <a:pt x="129" y="114"/>
                  </a:cubicBezTo>
                  <a:cubicBezTo>
                    <a:pt x="128" y="112"/>
                    <a:pt x="128" y="112"/>
                    <a:pt x="128" y="112"/>
                  </a:cubicBezTo>
                  <a:cubicBezTo>
                    <a:pt x="119" y="96"/>
                    <a:pt x="119" y="96"/>
                    <a:pt x="119" y="96"/>
                  </a:cubicBezTo>
                  <a:cubicBezTo>
                    <a:pt x="123" y="84"/>
                    <a:pt x="123" y="84"/>
                    <a:pt x="123" y="84"/>
                  </a:cubicBezTo>
                  <a:lnTo>
                    <a:pt x="141"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31" name="Oval 29">
              <a:extLst>
                <a:ext uri="{FF2B5EF4-FFF2-40B4-BE49-F238E27FC236}">
                  <a16:creationId xmlns:a16="http://schemas.microsoft.com/office/drawing/2014/main" id="{5B445092-0AC8-4ADD-8247-A37D9EC8DED1}"/>
                </a:ext>
              </a:extLst>
            </p:cNvPr>
            <p:cNvSpPr>
              <a:spLocks noChangeArrowheads="1"/>
            </p:cNvSpPr>
            <p:nvPr/>
          </p:nvSpPr>
          <p:spPr bwMode="auto">
            <a:xfrm>
              <a:off x="2955517" y="1482256"/>
              <a:ext cx="163095" cy="163094"/>
            </a:xfrm>
            <a:prstGeom prst="ellipse">
              <a:avLst/>
            </a:pr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32" name="Freeform 30">
              <a:extLst>
                <a:ext uri="{FF2B5EF4-FFF2-40B4-BE49-F238E27FC236}">
                  <a16:creationId xmlns:a16="http://schemas.microsoft.com/office/drawing/2014/main" id="{9F25548B-6606-45DF-BF06-0F7DCB950667}"/>
                </a:ext>
              </a:extLst>
            </p:cNvPr>
            <p:cNvSpPr>
              <a:spLocks/>
            </p:cNvSpPr>
            <p:nvPr/>
          </p:nvSpPr>
          <p:spPr bwMode="auto">
            <a:xfrm>
              <a:off x="2993661" y="1529606"/>
              <a:ext cx="88124" cy="68394"/>
            </a:xfrm>
            <a:custGeom>
              <a:avLst/>
              <a:gdLst>
                <a:gd name="T0" fmla="*/ 22 w 67"/>
                <a:gd name="T1" fmla="*/ 52 h 52"/>
                <a:gd name="T2" fmla="*/ 0 w 67"/>
                <a:gd name="T3" fmla="*/ 29 h 52"/>
                <a:gd name="T4" fmla="*/ 6 w 67"/>
                <a:gd name="T5" fmla="*/ 23 h 52"/>
                <a:gd name="T6" fmla="*/ 22 w 67"/>
                <a:gd name="T7" fmla="*/ 39 h 52"/>
                <a:gd name="T8" fmla="*/ 61 w 67"/>
                <a:gd name="T9" fmla="*/ 0 h 52"/>
                <a:gd name="T10" fmla="*/ 67 w 67"/>
                <a:gd name="T11" fmla="*/ 6 h 52"/>
                <a:gd name="T12" fmla="*/ 22 w 67"/>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67" h="52">
                  <a:moveTo>
                    <a:pt x="22" y="52"/>
                  </a:moveTo>
                  <a:lnTo>
                    <a:pt x="0" y="29"/>
                  </a:lnTo>
                  <a:lnTo>
                    <a:pt x="6" y="23"/>
                  </a:lnTo>
                  <a:lnTo>
                    <a:pt x="22" y="39"/>
                  </a:lnTo>
                  <a:lnTo>
                    <a:pt x="61" y="0"/>
                  </a:lnTo>
                  <a:lnTo>
                    <a:pt x="67" y="6"/>
                  </a:lnTo>
                  <a:lnTo>
                    <a:pt x="22" y="5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33" name="Freeform 31">
              <a:extLst>
                <a:ext uri="{FF2B5EF4-FFF2-40B4-BE49-F238E27FC236}">
                  <a16:creationId xmlns:a16="http://schemas.microsoft.com/office/drawing/2014/main" id="{A3730DF2-380F-4ABF-957E-C140DCE87AE2}"/>
                </a:ext>
              </a:extLst>
            </p:cNvPr>
            <p:cNvSpPr>
              <a:spLocks/>
            </p:cNvSpPr>
            <p:nvPr/>
          </p:nvSpPr>
          <p:spPr bwMode="auto">
            <a:xfrm>
              <a:off x="2589870" y="1219200"/>
              <a:ext cx="455086" cy="60503"/>
            </a:xfrm>
            <a:custGeom>
              <a:avLst/>
              <a:gdLst>
                <a:gd name="T0" fmla="*/ 452 w 466"/>
                <a:gd name="T1" fmla="*/ 0 h 61"/>
                <a:gd name="T2" fmla="*/ 14 w 466"/>
                <a:gd name="T3" fmla="*/ 0 h 61"/>
                <a:gd name="T4" fmla="*/ 0 w 466"/>
                <a:gd name="T5" fmla="*/ 14 h 61"/>
                <a:gd name="T6" fmla="*/ 0 w 466"/>
                <a:gd name="T7" fmla="*/ 61 h 61"/>
                <a:gd name="T8" fmla="*/ 466 w 466"/>
                <a:gd name="T9" fmla="*/ 61 h 61"/>
                <a:gd name="T10" fmla="*/ 466 w 466"/>
                <a:gd name="T11" fmla="*/ 14 h 61"/>
                <a:gd name="T12" fmla="*/ 452 w 466"/>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466" h="61">
                  <a:moveTo>
                    <a:pt x="452" y="0"/>
                  </a:moveTo>
                  <a:cubicBezTo>
                    <a:pt x="14" y="0"/>
                    <a:pt x="14" y="0"/>
                    <a:pt x="14" y="0"/>
                  </a:cubicBezTo>
                  <a:cubicBezTo>
                    <a:pt x="6" y="0"/>
                    <a:pt x="0" y="6"/>
                    <a:pt x="0" y="14"/>
                  </a:cubicBezTo>
                  <a:cubicBezTo>
                    <a:pt x="0" y="61"/>
                    <a:pt x="0" y="61"/>
                    <a:pt x="0" y="61"/>
                  </a:cubicBezTo>
                  <a:cubicBezTo>
                    <a:pt x="466" y="61"/>
                    <a:pt x="466" y="61"/>
                    <a:pt x="466" y="61"/>
                  </a:cubicBezTo>
                  <a:cubicBezTo>
                    <a:pt x="466" y="14"/>
                    <a:pt x="466" y="14"/>
                    <a:pt x="466" y="14"/>
                  </a:cubicBezTo>
                  <a:cubicBezTo>
                    <a:pt x="466" y="6"/>
                    <a:pt x="460" y="0"/>
                    <a:pt x="452" y="0"/>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grpSp>
    </p:spTree>
    <p:extLst>
      <p:ext uri="{BB962C8B-B14F-4D97-AF65-F5344CB8AC3E}">
        <p14:creationId xmlns:p14="http://schemas.microsoft.com/office/powerpoint/2010/main" val="41291907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Effect transition="in" filter="fade">
                                      <p:cBhvr>
                                        <p:cTn id="13" dur="500"/>
                                        <p:tgtEl>
                                          <p:spTgt spid="4">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animEffect transition="in" filter="fade">
                                      <p:cBhvr>
                                        <p:cTn id="16" dur="500"/>
                                        <p:tgtEl>
                                          <p:spTgt spid="4">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fade">
                                      <p:cBhvr>
                                        <p:cTn id="24" dur="500"/>
                                        <p:tgtEl>
                                          <p:spTgt spid="4">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6" end="6"/>
                                            </p:txEl>
                                          </p:spTgt>
                                        </p:tgtEl>
                                        <p:attrNameLst>
                                          <p:attrName>style.visibility</p:attrName>
                                        </p:attrNameLst>
                                      </p:cBhvr>
                                      <p:to>
                                        <p:strVal val="visible"/>
                                      </p:to>
                                    </p:set>
                                    <p:animEffect transition="in" filter="fade">
                                      <p:cBhvr>
                                        <p:cTn id="30" dur="500"/>
                                        <p:tgtEl>
                                          <p:spTgt spid="4">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8" end="8"/>
                                            </p:txEl>
                                          </p:spTgt>
                                        </p:tgtEl>
                                        <p:attrNameLst>
                                          <p:attrName>style.visibility</p:attrName>
                                        </p:attrNameLst>
                                      </p:cBhvr>
                                      <p:to>
                                        <p:strVal val="visible"/>
                                      </p:to>
                                    </p:set>
                                    <p:animEffect transition="in" filter="fade">
                                      <p:cBhvr>
                                        <p:cTn id="38" dur="500"/>
                                        <p:tgtEl>
                                          <p:spTgt spid="4">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9" end="9"/>
                                            </p:txEl>
                                          </p:spTgt>
                                        </p:tgtEl>
                                        <p:attrNameLst>
                                          <p:attrName>style.visibility</p:attrName>
                                        </p:attrNameLst>
                                      </p:cBhvr>
                                      <p:to>
                                        <p:strVal val="visible"/>
                                      </p:to>
                                    </p:set>
                                    <p:animEffect transition="in" filter="fade">
                                      <p:cBhvr>
                                        <p:cTn id="41" dur="500"/>
                                        <p:tgtEl>
                                          <p:spTgt spid="4">
                                            <p:txEl>
                                              <p:pRg st="9" end="9"/>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4">
                                            <p:txEl>
                                              <p:pRg st="10" end="10"/>
                                            </p:txEl>
                                          </p:spTgt>
                                        </p:tgtEl>
                                        <p:attrNameLst>
                                          <p:attrName>style.visibility</p:attrName>
                                        </p:attrNameLst>
                                      </p:cBhvr>
                                      <p:to>
                                        <p:strVal val="visible"/>
                                      </p:to>
                                    </p:set>
                                    <p:animEffect transition="in" filter="fade">
                                      <p:cBhvr>
                                        <p:cTn id="44"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Power Platform data controls</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Securing</a:t>
            </a:r>
            <a:r>
              <a:rPr kumimoji="0" lang="en-US" sz="2000" b="0" i="0" u="none" strike="noStrike" kern="1200" cap="none" spc="0" normalizeH="0" noProof="0">
                <a:ln>
                  <a:noFill/>
                </a:ln>
                <a:solidFill>
                  <a:srgbClr val="50E6FF"/>
                </a:solidFill>
                <a:effectLst/>
                <a:uLnTx/>
                <a:uFillTx/>
                <a:latin typeface="Segoe UI"/>
                <a:ea typeface="+mn-ea"/>
                <a:cs typeface="Segoe UI" panose="020B0502040204020203" pitchFamily="34" charset="0"/>
              </a:rPr>
              <a:t> data, data labeling, and managing data access requests</a:t>
            </a:r>
            <a:endPar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p:txBody>
      </p:sp>
      <p:sp>
        <p:nvSpPr>
          <p:cNvPr id="4" name="Content Placeholder 6">
            <a:extLst>
              <a:ext uri="{FF2B5EF4-FFF2-40B4-BE49-F238E27FC236}">
                <a16:creationId xmlns:a16="http://schemas.microsoft.com/office/drawing/2014/main" id="{9EA126F7-94CB-4906-A1E7-0E6DFB84E1C8}"/>
              </a:ext>
            </a:extLst>
          </p:cNvPr>
          <p:cNvSpPr txBox="1">
            <a:spLocks/>
          </p:cNvSpPr>
          <p:nvPr/>
        </p:nvSpPr>
        <p:spPr>
          <a:xfrm>
            <a:off x="1390261" y="1766644"/>
            <a:ext cx="10713070" cy="4518160"/>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buNone/>
              <a:defRPr/>
            </a:pPr>
            <a:r>
              <a:rPr lang="en-US" sz="1600" b="1">
                <a:solidFill>
                  <a:srgbClr val="FFFFFF"/>
                </a:solidFill>
              </a:rPr>
              <a:t>Review your Power Platform environments encryption</a:t>
            </a:r>
          </a:p>
          <a:p>
            <a:pPr marL="0" lvl="0" indent="0">
              <a:buNone/>
              <a:defRPr/>
            </a:pPr>
            <a:r>
              <a:rPr lang="en-US" sz="1600">
                <a:solidFill>
                  <a:srgbClr val="FFFFFF"/>
                </a:solidFill>
              </a:rPr>
              <a:t>All environments of Microsoft Dataverse perform real-time encryption of data, at rest and in-transit. By default, Microsoft stores and manages the encryption key, but under eligible conditions, admins can choose to self-manage it.</a:t>
            </a:r>
          </a:p>
          <a:p>
            <a:pPr marL="0" lvl="0" indent="0">
              <a:spcBef>
                <a:spcPts val="1200"/>
              </a:spcBef>
              <a:buNone/>
              <a:defRPr/>
            </a:pPr>
            <a:r>
              <a:rPr lang="en-US" sz="1200">
                <a:solidFill>
                  <a:srgbClr val="FFFFFF"/>
                </a:solidFill>
              </a:rPr>
              <a:t>Learn more on using customer-managed keys:</a:t>
            </a:r>
            <a:br>
              <a:rPr lang="en-US" sz="1600">
                <a:solidFill>
                  <a:srgbClr val="000000"/>
                </a:solidFill>
              </a:rPr>
            </a:br>
            <a:r>
              <a:rPr lang="en-US" sz="1200">
                <a:solidFill>
                  <a:srgbClr val="50E6FF"/>
                </a:solidFill>
                <a:hlinkClick r:id="rId3">
                  <a:extLst>
                    <a:ext uri="{A12FA001-AC4F-418D-AE19-62706E023703}">
                      <ahyp:hlinkClr xmlns:ahyp="http://schemas.microsoft.com/office/drawing/2018/hyperlinkcolor" val="tx"/>
                    </a:ext>
                  </a:extLst>
                </a:hlinkClick>
              </a:rPr>
              <a:t>https://docs.microsoft.com/power-platform/admin/manage-encryption-key</a:t>
            </a:r>
            <a:r>
              <a:rPr lang="en-US" sz="1200">
                <a:solidFill>
                  <a:srgbClr val="50E6FF"/>
                </a:solidFill>
              </a:rPr>
              <a:t> </a:t>
            </a:r>
          </a:p>
          <a:p>
            <a:pPr marL="0" lvl="0" indent="0">
              <a:buNone/>
              <a:defRPr/>
            </a:pPr>
            <a:endParaRPr lang="en-US" sz="1600">
              <a:latin typeface="Segoe UI"/>
            </a:endParaRPr>
          </a:p>
          <a:p>
            <a:pPr marL="0" lvl="0" indent="0">
              <a:buNone/>
              <a:defRPr/>
            </a:pPr>
            <a:r>
              <a:rPr lang="en-US" sz="1600" b="1"/>
              <a:t>Scan, classify, and label Dataverse data with Azure Purview </a:t>
            </a:r>
            <a:r>
              <a:rPr lang="fr-FR" sz="1200">
                <a:solidFill>
                  <a:srgbClr val="FFB900"/>
                </a:solidFill>
                <a:cs typeface="Arial" panose="020B0604020202020204" pitchFamily="34" charset="0"/>
              </a:rPr>
              <a:t>💡 </a:t>
            </a:r>
            <a:r>
              <a:rPr lang="en-US" sz="1200">
                <a:solidFill>
                  <a:srgbClr val="FFB900"/>
                </a:solidFill>
                <a:cs typeface="Arial" panose="020B0604020202020204" pitchFamily="34" charset="0"/>
              </a:rPr>
              <a:t>planned </a:t>
            </a:r>
            <a:endParaRPr lang="en-US" sz="1600" b="1"/>
          </a:p>
          <a:p>
            <a:pPr marL="0" indent="0">
              <a:buNone/>
              <a:defRPr/>
            </a:pPr>
            <a:r>
              <a:rPr lang="en-US" sz="1600">
                <a:solidFill>
                  <a:srgbClr val="FFFFFF"/>
                </a:solidFill>
              </a:rPr>
              <a:t>Azure Purview is a unified data governance service that helps you manage and govern your data, with automated data discovery, sensitive data classification, and end-to-end data lineage.</a:t>
            </a:r>
            <a:endParaRPr lang="en-US" sz="1200"/>
          </a:p>
          <a:p>
            <a:pPr marL="0" lvl="0" indent="0">
              <a:spcBef>
                <a:spcPts val="1200"/>
              </a:spcBef>
              <a:buNone/>
              <a:defRPr/>
            </a:pPr>
            <a:r>
              <a:rPr lang="en-US" sz="1200">
                <a:solidFill>
                  <a:srgbClr val="FFFFFF"/>
                </a:solidFill>
              </a:rPr>
              <a:t>Learn more on Azure Purview: </a:t>
            </a:r>
            <a:r>
              <a:rPr lang="en-US" sz="1200">
                <a:solidFill>
                  <a:srgbClr val="50E6FF"/>
                </a:solidFill>
                <a:hlinkClick r:id="rId4">
                  <a:extLst>
                    <a:ext uri="{A12FA001-AC4F-418D-AE19-62706E023703}">
                      <ahyp:hlinkClr xmlns:ahyp="http://schemas.microsoft.com/office/drawing/2018/hyperlinkcolor" val="tx"/>
                    </a:ext>
                  </a:extLst>
                </a:hlinkClick>
              </a:rPr>
              <a:t>https://docs.microsoft.com/azure/purview/overview</a:t>
            </a:r>
            <a:br>
              <a:rPr lang="en-US" sz="1200">
                <a:solidFill>
                  <a:srgbClr val="50E6FF"/>
                </a:solidFill>
              </a:rPr>
            </a:br>
            <a:r>
              <a:rPr lang="en-US" sz="1200"/>
              <a:t>Learn more on Microsoft Information Protection: </a:t>
            </a:r>
            <a:r>
              <a:rPr lang="en-US" sz="1200">
                <a:solidFill>
                  <a:srgbClr val="50E6FF"/>
                </a:solidFill>
                <a:hlinkClick r:id="rId5">
                  <a:extLst>
                    <a:ext uri="{A12FA001-AC4F-418D-AE19-62706E023703}">
                      <ahyp:hlinkClr xmlns:ahyp="http://schemas.microsoft.com/office/drawing/2018/hyperlinkcolor" val="tx"/>
                    </a:ext>
                  </a:extLst>
                </a:hlinkClick>
              </a:rPr>
              <a:t>https://docs.microsoft.com/microsoft-365/compliance/information-protection</a:t>
            </a:r>
            <a:r>
              <a:rPr lang="en-US" sz="1200">
                <a:solidFill>
                  <a:srgbClr val="50E6FF"/>
                </a:solidFill>
              </a:rPr>
              <a:t> </a:t>
            </a:r>
            <a:endParaRPr lang="en-US" sz="1600"/>
          </a:p>
          <a:p>
            <a:pPr marL="0" indent="0">
              <a:buNone/>
              <a:defRPr/>
            </a:pPr>
            <a:endParaRPr lang="en-US" sz="1600">
              <a:latin typeface="Segoe UI"/>
            </a:endParaRPr>
          </a:p>
          <a:p>
            <a:pPr marL="0" lvl="0" indent="0" defTabSz="914367">
              <a:spcBef>
                <a:spcPts val="0"/>
              </a:spcBef>
              <a:buSzTx/>
              <a:buNone/>
              <a:defRPr/>
            </a:pPr>
            <a:r>
              <a:rPr lang="en-US" sz="1600" b="1">
                <a:solidFill>
                  <a:srgbClr val="FFFFFF"/>
                </a:solidFill>
                <a:cs typeface="+mn-cs"/>
              </a:rPr>
              <a:t>Enable Lockbox policies for your Power Platform environments </a:t>
            </a:r>
            <a:r>
              <a:rPr lang="fr-FR" sz="1200">
                <a:solidFill>
                  <a:srgbClr val="FFB900"/>
                </a:solidFill>
                <a:cs typeface="Arial" panose="020B0604020202020204" pitchFamily="34" charset="0"/>
              </a:rPr>
              <a:t>💡 </a:t>
            </a:r>
            <a:r>
              <a:rPr lang="en-US" sz="1200">
                <a:solidFill>
                  <a:srgbClr val="FFB900"/>
                </a:solidFill>
                <a:cs typeface="Arial" panose="020B0604020202020204" pitchFamily="34" charset="0"/>
              </a:rPr>
              <a:t>planned </a:t>
            </a:r>
            <a:endParaRPr lang="en-US" sz="1600" b="1">
              <a:solidFill>
                <a:srgbClr val="FFFFFF"/>
              </a:solidFill>
              <a:cs typeface="+mn-cs"/>
            </a:endParaRPr>
          </a:p>
          <a:p>
            <a:pPr marL="0" lvl="0" indent="0">
              <a:buNone/>
              <a:defRPr/>
            </a:pPr>
            <a:r>
              <a:rPr lang="en-US" sz="1600"/>
              <a:t>Lockbox provides an interface to review – and approve or reject – data access requests, typically in the context of a support request. </a:t>
            </a:r>
            <a:r>
              <a:rPr lang="en-US" sz="1600">
                <a:solidFill>
                  <a:srgbClr val="FFFFFF"/>
                </a:solidFill>
                <a:cs typeface="+mn-cs"/>
              </a:rPr>
              <a:t>After access is granted to Microsoft, any customer data access during the elevated access period is recorded and made available as audit logs.</a:t>
            </a:r>
            <a:endParaRPr lang="en-US" sz="1200">
              <a:solidFill>
                <a:srgbClr val="FFFFFF"/>
              </a:solidFill>
            </a:endParaRPr>
          </a:p>
          <a:p>
            <a:pPr marL="0" lvl="0" indent="0">
              <a:buNone/>
              <a:defRPr/>
            </a:pPr>
            <a:endParaRPr lang="en-US" sz="1200">
              <a:latin typeface="Segoe UI"/>
            </a:endParaRPr>
          </a:p>
        </p:txBody>
      </p:sp>
      <p:pic>
        <p:nvPicPr>
          <p:cNvPr id="16" name="Graphic 15">
            <a:extLst>
              <a:ext uri="{FF2B5EF4-FFF2-40B4-BE49-F238E27FC236}">
                <a16:creationId xmlns:a16="http://schemas.microsoft.com/office/drawing/2014/main" id="{B6DF68B3-98C0-4B19-B7C3-1D7D3829EF2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39252" y="3333714"/>
            <a:ext cx="540000" cy="540000"/>
          </a:xfrm>
          <a:prstGeom prst="rect">
            <a:avLst/>
          </a:prstGeom>
        </p:spPr>
      </p:pic>
      <p:pic>
        <p:nvPicPr>
          <p:cNvPr id="17" name="Graphic 16">
            <a:extLst>
              <a:ext uri="{FF2B5EF4-FFF2-40B4-BE49-F238E27FC236}">
                <a16:creationId xmlns:a16="http://schemas.microsoft.com/office/drawing/2014/main" id="{11EA9193-8F51-4D2A-AA47-7DC0D70E1A6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39252" y="1766644"/>
            <a:ext cx="540000" cy="540000"/>
          </a:xfrm>
          <a:prstGeom prst="rect">
            <a:avLst/>
          </a:prstGeom>
        </p:spPr>
      </p:pic>
      <p:pic>
        <p:nvPicPr>
          <p:cNvPr id="18" name="Graphic 17">
            <a:extLst>
              <a:ext uri="{FF2B5EF4-FFF2-40B4-BE49-F238E27FC236}">
                <a16:creationId xmlns:a16="http://schemas.microsoft.com/office/drawing/2014/main" id="{83FC817E-29F9-4D09-B29C-6C5B963006E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39252" y="4956770"/>
            <a:ext cx="540000" cy="540000"/>
          </a:xfrm>
          <a:prstGeom prst="rect">
            <a:avLst/>
          </a:prstGeom>
        </p:spPr>
      </p:pic>
    </p:spTree>
    <p:extLst>
      <p:ext uri="{BB962C8B-B14F-4D97-AF65-F5344CB8AC3E}">
        <p14:creationId xmlns:p14="http://schemas.microsoft.com/office/powerpoint/2010/main" val="8091222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Effect transition="in" filter="fade">
                                      <p:cBhvr>
                                        <p:cTn id="13" dur="500"/>
                                        <p:tgtEl>
                                          <p:spTgt spid="4">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animEffect transition="in" filter="fade">
                                      <p:cBhvr>
                                        <p:cTn id="16" dur="500"/>
                                        <p:tgtEl>
                                          <p:spTgt spid="4">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fade">
                                      <p:cBhvr>
                                        <p:cTn id="24" dur="500"/>
                                        <p:tgtEl>
                                          <p:spTgt spid="4">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6" end="6"/>
                                            </p:txEl>
                                          </p:spTgt>
                                        </p:tgtEl>
                                        <p:attrNameLst>
                                          <p:attrName>style.visibility</p:attrName>
                                        </p:attrNameLst>
                                      </p:cBhvr>
                                      <p:to>
                                        <p:strVal val="visible"/>
                                      </p:to>
                                    </p:set>
                                    <p:animEffect transition="in" filter="fade">
                                      <p:cBhvr>
                                        <p:cTn id="30" dur="500"/>
                                        <p:tgtEl>
                                          <p:spTgt spid="4">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8" end="8"/>
                                            </p:txEl>
                                          </p:spTgt>
                                        </p:tgtEl>
                                        <p:attrNameLst>
                                          <p:attrName>style.visibility</p:attrName>
                                        </p:attrNameLst>
                                      </p:cBhvr>
                                      <p:to>
                                        <p:strVal val="visible"/>
                                      </p:to>
                                    </p:set>
                                    <p:animEffect transition="in" filter="fade">
                                      <p:cBhvr>
                                        <p:cTn id="38" dur="500"/>
                                        <p:tgtEl>
                                          <p:spTgt spid="4">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9" end="9"/>
                                            </p:txEl>
                                          </p:spTgt>
                                        </p:tgtEl>
                                        <p:attrNameLst>
                                          <p:attrName>style.visibility</p:attrName>
                                        </p:attrNameLst>
                                      </p:cBhvr>
                                      <p:to>
                                        <p:strVal val="visible"/>
                                      </p:to>
                                    </p:set>
                                    <p:animEffect transition="in" filter="fade">
                                      <p:cBhvr>
                                        <p:cTn id="41"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Power Platform network controls</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Securing</a:t>
            </a:r>
            <a:r>
              <a:rPr kumimoji="0" lang="en-US" sz="2000" b="0" i="0" u="none" strike="noStrike" kern="1200" cap="none" spc="0" normalizeH="0" noProof="0">
                <a:ln>
                  <a:noFill/>
                </a:ln>
                <a:solidFill>
                  <a:srgbClr val="50E6FF"/>
                </a:solidFill>
                <a:effectLst/>
                <a:uLnTx/>
                <a:uFillTx/>
                <a:latin typeface="Segoe UI"/>
                <a:ea typeface="+mn-ea"/>
                <a:cs typeface="Segoe UI" panose="020B0502040204020203" pitchFamily="34" charset="0"/>
              </a:rPr>
              <a:t> how your services and data are accessible over public or private networks</a:t>
            </a:r>
            <a:endPar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p:txBody>
      </p:sp>
      <p:sp>
        <p:nvSpPr>
          <p:cNvPr id="4" name="Content Placeholder 6">
            <a:extLst>
              <a:ext uri="{FF2B5EF4-FFF2-40B4-BE49-F238E27FC236}">
                <a16:creationId xmlns:a16="http://schemas.microsoft.com/office/drawing/2014/main" id="{9EA126F7-94CB-4906-A1E7-0E6DFB84E1C8}"/>
              </a:ext>
            </a:extLst>
          </p:cNvPr>
          <p:cNvSpPr txBox="1">
            <a:spLocks/>
          </p:cNvSpPr>
          <p:nvPr/>
        </p:nvSpPr>
        <p:spPr>
          <a:xfrm>
            <a:off x="1390261" y="1766644"/>
            <a:ext cx="10347649" cy="5022914"/>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1600" b="1"/>
              <a:t>For specific network requirements, consider Azure ExpressRoute with Microsoft Power Platform</a:t>
            </a:r>
          </a:p>
          <a:p>
            <a:pPr marL="0" lvl="0" indent="0">
              <a:buNone/>
              <a:defRPr/>
            </a:pPr>
            <a:r>
              <a:rPr lang="en-US" sz="1600">
                <a:solidFill>
                  <a:srgbClr val="FFFFFF"/>
                </a:solidFill>
              </a:rPr>
              <a:t>Azure ExpressRoute provides a way to connect your on-premises network to Microsoft cloud services by using private connectivity. This is useful when you need to make sure your network or internet connection can handle additional traffic; to manage the predictability of traffic; or to ensure data never transits across the public internet. </a:t>
            </a:r>
          </a:p>
          <a:p>
            <a:pPr marL="0" lvl="0" indent="0">
              <a:buNone/>
              <a:defRPr/>
            </a:pPr>
            <a:r>
              <a:rPr lang="en-US" sz="1600">
                <a:solidFill>
                  <a:srgbClr val="FFFFFF"/>
                </a:solidFill>
              </a:rPr>
              <a:t>Configuring ExpressRoute for Power Platform services requires Microsoft peering. This means that the traffic will be routed to go to Power Platform public IP address ranges (and BGP communities are not supported).</a:t>
            </a:r>
          </a:p>
          <a:p>
            <a:pPr marL="0" lvl="0" indent="0">
              <a:spcBef>
                <a:spcPts val="1200"/>
              </a:spcBef>
              <a:buNone/>
              <a:defRPr/>
            </a:pPr>
            <a:r>
              <a:rPr lang="en-US" sz="1200">
                <a:solidFill>
                  <a:srgbClr val="FFFFFF"/>
                </a:solidFill>
              </a:rPr>
              <a:t>Learn more on using Azure ExpressRoute with the Power Platform:</a:t>
            </a:r>
            <a:br>
              <a:rPr lang="en-US" sz="1600">
                <a:solidFill>
                  <a:srgbClr val="000000"/>
                </a:solidFill>
              </a:rPr>
            </a:br>
            <a:r>
              <a:rPr lang="en-US" sz="1200">
                <a:solidFill>
                  <a:srgbClr val="50E6FF"/>
                </a:solidFill>
                <a:hlinkClick r:id="rId3">
                  <a:extLst>
                    <a:ext uri="{A12FA001-AC4F-418D-AE19-62706E023703}">
                      <ahyp:hlinkClr xmlns:ahyp="http://schemas.microsoft.com/office/drawing/2018/hyperlinkcolor" val="tx"/>
                    </a:ext>
                  </a:extLst>
                </a:hlinkClick>
              </a:rPr>
              <a:t>https://docs.microsoft.com/power-platform/guidance/expressroute/overview</a:t>
            </a:r>
            <a:endParaRPr lang="en-US" sz="1200">
              <a:solidFill>
                <a:srgbClr val="50E6FF"/>
              </a:solidFill>
            </a:endParaRPr>
          </a:p>
          <a:p>
            <a:pPr marL="0" indent="0">
              <a:buNone/>
              <a:defRPr/>
            </a:pPr>
            <a:r>
              <a:rPr lang="en-US" sz="1600"/>
              <a:t> </a:t>
            </a:r>
          </a:p>
          <a:p>
            <a:pPr marL="0" lvl="0" indent="0">
              <a:buNone/>
              <a:defRPr/>
            </a:pPr>
            <a:r>
              <a:rPr lang="en-US" sz="1600" b="1"/>
              <a:t>Leverage Azure Networking Connectivity </a:t>
            </a:r>
            <a:r>
              <a:rPr lang="fr-FR" sz="1200">
                <a:solidFill>
                  <a:srgbClr val="FFB900"/>
                </a:solidFill>
                <a:cs typeface="Arial" panose="020B0604020202020204" pitchFamily="34" charset="0"/>
              </a:rPr>
              <a:t>💡 </a:t>
            </a:r>
            <a:r>
              <a:rPr lang="en-US" sz="1200">
                <a:solidFill>
                  <a:srgbClr val="FFB900"/>
                </a:solidFill>
                <a:cs typeface="Arial" panose="020B0604020202020204" pitchFamily="34" charset="0"/>
              </a:rPr>
              <a:t>planned </a:t>
            </a:r>
            <a:endParaRPr lang="en-US" sz="1200" i="1">
              <a:solidFill>
                <a:srgbClr val="FFFFFF"/>
              </a:solidFill>
            </a:endParaRPr>
          </a:p>
          <a:p>
            <a:pPr marL="0" indent="0">
              <a:buNone/>
              <a:defRPr/>
            </a:pPr>
            <a:r>
              <a:rPr lang="en-US" sz="1600">
                <a:solidFill>
                  <a:srgbClr val="FFFFFF"/>
                </a:solidFill>
              </a:rPr>
              <a:t>Connect from the Power Platform into your Azure Virtual Network.</a:t>
            </a:r>
            <a:endParaRPr lang="en-US" sz="1200">
              <a:solidFill>
                <a:srgbClr val="FFFFFF"/>
              </a:solidFill>
            </a:endParaRPr>
          </a:p>
          <a:p>
            <a:pPr marL="0" lvl="0" indent="0">
              <a:buNone/>
              <a:defRPr/>
            </a:pPr>
            <a:endParaRPr lang="en-US" sz="1600"/>
          </a:p>
          <a:p>
            <a:pPr marL="0" lvl="0" indent="0" defTabSz="914367">
              <a:spcBef>
                <a:spcPts val="0"/>
              </a:spcBef>
              <a:buSzTx/>
              <a:buNone/>
              <a:defRPr/>
            </a:pPr>
            <a:r>
              <a:rPr lang="en-US" sz="1600" b="1">
                <a:solidFill>
                  <a:srgbClr val="FFFFFF"/>
                </a:solidFill>
                <a:cs typeface="+mn-cs"/>
              </a:rPr>
              <a:t>For complex architectures with multiple integrations, consider using API gateways</a:t>
            </a:r>
          </a:p>
          <a:p>
            <a:pPr marL="0" lvl="0" indent="0">
              <a:buNone/>
              <a:defRPr/>
            </a:pPr>
            <a:r>
              <a:rPr lang="en-US" sz="1600">
                <a:solidFill>
                  <a:srgbClr val="FFFFFF"/>
                </a:solidFill>
              </a:rPr>
              <a:t>With Azure API Management (APIM), you can deploy API gateways side-by-side with the APIs hosted in Azure, other clouds, and on-premises, optimizing API traffic flow. APIM also allows to publish backend service as APIs and export these to the Power Platform as custom connectors.</a:t>
            </a:r>
          </a:p>
          <a:p>
            <a:pPr marL="0" lvl="0" indent="0">
              <a:spcBef>
                <a:spcPts val="1200"/>
              </a:spcBef>
              <a:buNone/>
              <a:defRPr/>
            </a:pPr>
            <a:r>
              <a:rPr lang="en-US" sz="1200">
                <a:solidFill>
                  <a:srgbClr val="FFFFFF"/>
                </a:solidFill>
              </a:rPr>
              <a:t>Learn more on Azure API Management:</a:t>
            </a:r>
            <a:br>
              <a:rPr lang="en-US" sz="1200">
                <a:solidFill>
                  <a:srgbClr val="FFFFFF"/>
                </a:solidFill>
              </a:rPr>
            </a:br>
            <a:r>
              <a:rPr lang="en-US" sz="1200">
                <a:solidFill>
                  <a:srgbClr val="50E6FF"/>
                </a:solidFill>
                <a:cs typeface="+mn-cs"/>
                <a:hlinkClick r:id="rId4">
                  <a:extLst>
                    <a:ext uri="{A12FA001-AC4F-418D-AE19-62706E023703}">
                      <ahyp:hlinkClr xmlns:ahyp="http://schemas.microsoft.com/office/drawing/2018/hyperlinkcolor" val="tx"/>
                    </a:ext>
                  </a:extLst>
                </a:hlinkClick>
              </a:rPr>
              <a:t>https://docs.microsoft.com/azure/api-management/</a:t>
            </a:r>
            <a:r>
              <a:rPr lang="en-US" sz="1200">
                <a:solidFill>
                  <a:srgbClr val="50E6FF"/>
                </a:solidFill>
                <a:cs typeface="+mn-cs"/>
              </a:rPr>
              <a:t> </a:t>
            </a:r>
            <a:br>
              <a:rPr lang="en-US" sz="1200">
                <a:solidFill>
                  <a:srgbClr val="50E6FF"/>
                </a:solidFill>
                <a:cs typeface="+mn-cs"/>
              </a:rPr>
            </a:br>
            <a:r>
              <a:rPr lang="en-US" sz="1200">
                <a:solidFill>
                  <a:srgbClr val="50E6FF"/>
                </a:solidFill>
                <a:cs typeface="+mn-cs"/>
                <a:hlinkClick r:id="rId5">
                  <a:extLst>
                    <a:ext uri="{A12FA001-AC4F-418D-AE19-62706E023703}">
                      <ahyp:hlinkClr xmlns:ahyp="http://schemas.microsoft.com/office/drawing/2018/hyperlinkcolor" val="tx"/>
                    </a:ext>
                  </a:extLst>
                </a:hlinkClick>
              </a:rPr>
              <a:t>https://docs.microsoft.com/azure/api-management/export-api-power-platform</a:t>
            </a:r>
            <a:r>
              <a:rPr lang="en-US" sz="1200">
                <a:solidFill>
                  <a:srgbClr val="50E6FF"/>
                </a:solidFill>
                <a:cs typeface="+mn-cs"/>
              </a:rPr>
              <a:t> </a:t>
            </a:r>
          </a:p>
        </p:txBody>
      </p:sp>
      <p:pic>
        <p:nvPicPr>
          <p:cNvPr id="13" name="Graphic 12">
            <a:extLst>
              <a:ext uri="{FF2B5EF4-FFF2-40B4-BE49-F238E27FC236}">
                <a16:creationId xmlns:a16="http://schemas.microsoft.com/office/drawing/2014/main" id="{C5E70E7F-0279-4820-AE78-E49F5271BFC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1810" y="4101010"/>
            <a:ext cx="540000" cy="540000"/>
          </a:xfrm>
          <a:prstGeom prst="rect">
            <a:avLst/>
          </a:prstGeom>
        </p:spPr>
      </p:pic>
      <p:pic>
        <p:nvPicPr>
          <p:cNvPr id="15" name="Graphic 14">
            <a:extLst>
              <a:ext uri="{FF2B5EF4-FFF2-40B4-BE49-F238E27FC236}">
                <a16:creationId xmlns:a16="http://schemas.microsoft.com/office/drawing/2014/main" id="{87F71155-4B2A-42BC-822D-618381A1783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92640" y="1766644"/>
            <a:ext cx="478340" cy="478340"/>
          </a:xfrm>
          <a:prstGeom prst="rect">
            <a:avLst/>
          </a:prstGeom>
        </p:spPr>
      </p:pic>
      <p:pic>
        <p:nvPicPr>
          <p:cNvPr id="7" name="Graphic 6">
            <a:extLst>
              <a:ext uri="{FF2B5EF4-FFF2-40B4-BE49-F238E27FC236}">
                <a16:creationId xmlns:a16="http://schemas.microsoft.com/office/drawing/2014/main" id="{261880E2-BCB8-4DE8-BC95-E78A97FFCAE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1810" y="4994508"/>
            <a:ext cx="540000" cy="540000"/>
          </a:xfrm>
          <a:prstGeom prst="rect">
            <a:avLst/>
          </a:prstGeom>
        </p:spPr>
      </p:pic>
    </p:spTree>
    <p:extLst>
      <p:ext uri="{BB962C8B-B14F-4D97-AF65-F5344CB8AC3E}">
        <p14:creationId xmlns:p14="http://schemas.microsoft.com/office/powerpoint/2010/main" val="17760999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Effect transition="in" filter="fade">
                                      <p:cBhvr>
                                        <p:cTn id="13" dur="500"/>
                                        <p:tgtEl>
                                          <p:spTgt spid="4">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animEffect transition="in" filter="fade">
                                      <p:cBhvr>
                                        <p:cTn id="16" dur="500"/>
                                        <p:tgtEl>
                                          <p:spTgt spid="4">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6" end="6"/>
                                            </p:txEl>
                                          </p:spTgt>
                                        </p:tgtEl>
                                        <p:attrNameLst>
                                          <p:attrName>style.visibility</p:attrName>
                                        </p:attrNameLst>
                                      </p:cBhvr>
                                      <p:to>
                                        <p:strVal val="visible"/>
                                      </p:to>
                                    </p:set>
                                    <p:animEffect transition="in" filter="fade">
                                      <p:cBhvr>
                                        <p:cTn id="30" dur="500"/>
                                        <p:tgtEl>
                                          <p:spTgt spid="4">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8" end="8"/>
                                            </p:txEl>
                                          </p:spTgt>
                                        </p:tgtEl>
                                        <p:attrNameLst>
                                          <p:attrName>style.visibility</p:attrName>
                                        </p:attrNameLst>
                                      </p:cBhvr>
                                      <p:to>
                                        <p:strVal val="visible"/>
                                      </p:to>
                                    </p:set>
                                    <p:animEffect transition="in" filter="fade">
                                      <p:cBhvr>
                                        <p:cTn id="38" dur="500"/>
                                        <p:tgtEl>
                                          <p:spTgt spid="4">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9" end="9"/>
                                            </p:txEl>
                                          </p:spTgt>
                                        </p:tgtEl>
                                        <p:attrNameLst>
                                          <p:attrName>style.visibility</p:attrName>
                                        </p:attrNameLst>
                                      </p:cBhvr>
                                      <p:to>
                                        <p:strVal val="visible"/>
                                      </p:to>
                                    </p:set>
                                    <p:animEffect transition="in" filter="fade">
                                      <p:cBhvr>
                                        <p:cTn id="41" dur="500"/>
                                        <p:tgtEl>
                                          <p:spTgt spid="4">
                                            <p:txEl>
                                              <p:pRg st="9" end="9"/>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4">
                                            <p:txEl>
                                              <p:pRg st="10" end="10"/>
                                            </p:txEl>
                                          </p:spTgt>
                                        </p:tgtEl>
                                        <p:attrNameLst>
                                          <p:attrName>style.visibility</p:attrName>
                                        </p:attrNameLst>
                                      </p:cBhvr>
                                      <p:to>
                                        <p:strVal val="visible"/>
                                      </p:to>
                                    </p:set>
                                    <p:animEffect transition="in" filter="fade">
                                      <p:cBhvr>
                                        <p:cTn id="44"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1F6A6FC9-1C96-477E-B210-9A3EF4630C2F}"/>
              </a:ext>
            </a:extLst>
          </p:cNvPr>
          <p:cNvSpPr txBox="1">
            <a:spLocks/>
          </p:cNvSpPr>
          <p:nvPr/>
        </p:nvSpPr>
        <p:spPr>
          <a:xfrm>
            <a:off x="1057275" y="3678299"/>
            <a:ext cx="7822955"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b="1"/>
              <a:t>Environment security</a:t>
            </a:r>
            <a:endParaRPr lang="en-US"/>
          </a:p>
        </p:txBody>
      </p:sp>
      <p:pic>
        <p:nvPicPr>
          <p:cNvPr id="8" name="Graphic 7">
            <a:extLst>
              <a:ext uri="{FF2B5EF4-FFF2-40B4-BE49-F238E27FC236}">
                <a16:creationId xmlns:a16="http://schemas.microsoft.com/office/drawing/2014/main" id="{470284B6-424D-4122-9C25-2D31C367413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325" y="3693598"/>
            <a:ext cx="468000" cy="468000"/>
          </a:xfrm>
          <a:prstGeom prst="rect">
            <a:avLst/>
          </a:prstGeom>
        </p:spPr>
      </p:pic>
    </p:spTree>
    <p:extLst>
      <p:ext uri="{BB962C8B-B14F-4D97-AF65-F5344CB8AC3E}">
        <p14:creationId xmlns:p14="http://schemas.microsoft.com/office/powerpoint/2010/main" val="3761300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Single versus multi-environment strategy</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Having separate environments allows to logically segregate users and data in silos</a:t>
            </a:r>
          </a:p>
        </p:txBody>
      </p:sp>
      <p:sp>
        <p:nvSpPr>
          <p:cNvPr id="14" name="Content Placeholder 6">
            <a:extLst>
              <a:ext uri="{FF2B5EF4-FFF2-40B4-BE49-F238E27FC236}">
                <a16:creationId xmlns:a16="http://schemas.microsoft.com/office/drawing/2014/main" id="{DFC7E0E1-0AA7-4367-811B-3100DDB57E64}"/>
              </a:ext>
            </a:extLst>
          </p:cNvPr>
          <p:cNvSpPr txBox="1">
            <a:spLocks/>
          </p:cNvSpPr>
          <p:nvPr/>
        </p:nvSpPr>
        <p:spPr>
          <a:xfrm>
            <a:off x="6913419" y="1729315"/>
            <a:ext cx="4983306" cy="4678204"/>
          </a:xfrm>
          <a:prstGeom prst="rect">
            <a:avLst/>
          </a:prstGeom>
        </p:spPr>
        <p:txBody>
          <a:bodyPr vert="horz" wrap="square" lIns="0" tIns="0" rIns="0" bIns="0" numCol="1" rtlCol="0" anchor="t">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1" indent="0" algn="l" defTabSz="932742" rtl="0" eaLnBrk="1" fontAlgn="auto" latinLnBrk="0" hangingPunct="1">
              <a:lnSpc>
                <a:spcPct val="100000"/>
              </a:lnSpc>
              <a:spcBef>
                <a:spcPct val="20000"/>
              </a:spcBef>
              <a:spcAft>
                <a:spcPts val="0"/>
              </a:spcAft>
              <a:buClrTx/>
              <a:buSzPct val="70000"/>
              <a:buFont typeface="Courier New" panose="02070309020205020404" pitchFamily="49" charset="0"/>
              <a:buNone/>
              <a:tabLst/>
              <a:defRPr/>
            </a:pPr>
            <a:r>
              <a:rPr kumimoji="0" lang="en-US" sz="1600" b="1" i="0" u="none" strike="noStrike" kern="1200" cap="none" spc="0" normalizeH="0" baseline="0" noProof="0">
                <a:ln>
                  <a:noFill/>
                </a:ln>
                <a:effectLst/>
                <a:uLnTx/>
                <a:uFillTx/>
                <a:latin typeface="Segoe UI"/>
                <a:ea typeface="+mn-ea"/>
                <a:cs typeface="+mn-cs"/>
              </a:rPr>
              <a:t>Benefits of multi-environment</a:t>
            </a:r>
          </a:p>
          <a:p>
            <a:pPr marL="228600" marR="0" lvl="0" indent="-228600" algn="l" defTabSz="932742" rtl="0" eaLnBrk="1" fontAlgn="auto" latinLnBrk="0" hangingPunct="1">
              <a:lnSpc>
                <a:spcPct val="100000"/>
              </a:lnSpc>
              <a:spcBef>
                <a:spcPct val="20000"/>
              </a:spcBef>
              <a:spcAft>
                <a:spcPts val="0"/>
              </a:spcAft>
              <a:buClrTx/>
              <a:buSzPct val="100000"/>
              <a:buFont typeface="Arial" panose="020B0604020202020204" pitchFamily="34" charset="0"/>
              <a:buChar char="•"/>
              <a:tabLst/>
              <a:defRPr/>
            </a:pPr>
            <a:r>
              <a:rPr kumimoji="0" lang="en-US" sz="1600" b="0" i="0" u="none" strike="noStrike" kern="1200" cap="none" spc="0" normalizeH="0" baseline="0" noProof="0">
                <a:ln>
                  <a:noFill/>
                </a:ln>
                <a:effectLst/>
                <a:uLnTx/>
                <a:uFillTx/>
                <a:latin typeface="Segoe UI"/>
                <a:ea typeface="+mn-ea"/>
                <a:cs typeface="Segoe UI"/>
              </a:rPr>
              <a:t>Environments can be in different regions.</a:t>
            </a:r>
            <a:endParaRPr lang="en-US" sz="1600" b="0" i="0" u="none" strike="noStrike" kern="1200" cap="none" spc="0" normalizeH="0" baseline="0" noProof="0">
              <a:ln>
                <a:noFill/>
              </a:ln>
              <a:effectLst/>
              <a:uLnTx/>
              <a:uFillTx/>
              <a:latin typeface="Segoe UI"/>
              <a:cs typeface="Segoe UI"/>
            </a:endParaRPr>
          </a:p>
          <a:p>
            <a:pPr marL="228600" marR="0" lvl="0" indent="-228600" algn="l" defTabSz="932742" rtl="0" eaLnBrk="1" fontAlgn="auto" latinLnBrk="0" hangingPunct="1">
              <a:lnSpc>
                <a:spcPct val="100000"/>
              </a:lnSpc>
              <a:spcBef>
                <a:spcPct val="20000"/>
              </a:spcBef>
              <a:spcAft>
                <a:spcPts val="0"/>
              </a:spcAft>
              <a:buClrTx/>
              <a:buSzPct val="100000"/>
              <a:buFont typeface="Arial" panose="020B0604020202020204" pitchFamily="34" charset="0"/>
              <a:buChar char="•"/>
              <a:tabLst/>
              <a:defRPr/>
            </a:pPr>
            <a:r>
              <a:rPr kumimoji="0" lang="en-US" sz="1600" b="0" i="0" u="none" strike="noStrike" kern="1200" cap="none" spc="0" normalizeH="0" baseline="0" noProof="0">
                <a:ln>
                  <a:noFill/>
                </a:ln>
                <a:effectLst/>
                <a:uLnTx/>
                <a:uFillTx/>
                <a:latin typeface="Segoe UI"/>
                <a:ea typeface="+mn-ea"/>
                <a:cs typeface="Segoe UI"/>
              </a:rPr>
              <a:t>Simpler administration, with distinct security groups for each </a:t>
            </a:r>
            <a:r>
              <a:rPr lang="en-US" sz="1600">
                <a:latin typeface="Segoe UI"/>
                <a:cs typeface="Segoe UI"/>
              </a:rPr>
              <a:t>environment</a:t>
            </a:r>
            <a:r>
              <a:rPr kumimoji="0" lang="en-US" sz="1600" b="0" i="0" u="none" strike="noStrike" kern="1200" cap="none" spc="0" normalizeH="0" baseline="0" noProof="0">
                <a:ln>
                  <a:noFill/>
                </a:ln>
                <a:effectLst/>
                <a:uLnTx/>
                <a:uFillTx/>
                <a:latin typeface="Segoe UI"/>
                <a:ea typeface="+mn-ea"/>
                <a:cs typeface="Segoe UI"/>
              </a:rPr>
              <a:t>.</a:t>
            </a:r>
            <a:endParaRPr lang="en-US" sz="1600" b="0" i="0" u="none" strike="noStrike" kern="1200" cap="none" spc="0" normalizeH="0" baseline="0" noProof="0">
              <a:ln>
                <a:noFill/>
              </a:ln>
              <a:effectLst/>
              <a:uLnTx/>
              <a:uFillTx/>
              <a:latin typeface="Segoe UI"/>
              <a:cs typeface="Segoe UI"/>
            </a:endParaRPr>
          </a:p>
          <a:p>
            <a:pPr marL="228600" marR="0" lvl="0" indent="-228600" algn="l" defTabSz="932742" rtl="0" eaLnBrk="1" fontAlgn="auto" latinLnBrk="0" hangingPunct="1">
              <a:lnSpc>
                <a:spcPct val="100000"/>
              </a:lnSpc>
              <a:spcBef>
                <a:spcPct val="20000"/>
              </a:spcBef>
              <a:spcAft>
                <a:spcPts val="0"/>
              </a:spcAft>
              <a:buClrTx/>
              <a:buSzPct val="100000"/>
              <a:buFont typeface="Arial" panose="020B0604020202020204" pitchFamily="34" charset="0"/>
              <a:buChar char="•"/>
              <a:tabLst/>
              <a:defRPr/>
            </a:pPr>
            <a:r>
              <a:rPr kumimoji="0" lang="en-US" sz="1600" b="0" i="0" u="none" strike="noStrike" kern="1200" cap="none" spc="0" normalizeH="0" baseline="0" noProof="0">
                <a:ln>
                  <a:noFill/>
                </a:ln>
                <a:effectLst/>
                <a:uLnTx/>
                <a:uFillTx/>
                <a:latin typeface="Segoe UI"/>
                <a:ea typeface="+mn-ea"/>
                <a:cs typeface="Segoe UI"/>
              </a:rPr>
              <a:t>Users can access multiple environments, across geographies, in a tenant.</a:t>
            </a:r>
            <a:endParaRPr lang="en-US" sz="1600" b="0" i="0" u="none" strike="noStrike" kern="1200" cap="none" spc="0" normalizeH="0" baseline="0" noProof="0">
              <a:ln>
                <a:noFill/>
              </a:ln>
              <a:effectLst/>
              <a:uLnTx/>
              <a:uFillTx/>
              <a:latin typeface="Segoe UI"/>
              <a:cs typeface="Segoe UI"/>
            </a:endParaRPr>
          </a:p>
          <a:p>
            <a:pPr marL="228600" marR="0" lvl="0" indent="-228600" algn="l" defTabSz="932742" rtl="0" eaLnBrk="1" fontAlgn="auto" latinLnBrk="0" hangingPunct="1">
              <a:lnSpc>
                <a:spcPct val="100000"/>
              </a:lnSpc>
              <a:spcBef>
                <a:spcPct val="20000"/>
              </a:spcBef>
              <a:spcAft>
                <a:spcPts val="0"/>
              </a:spcAft>
              <a:buClrTx/>
              <a:buSzPct val="100000"/>
              <a:buFont typeface="Arial" panose="020B0604020202020204" pitchFamily="34" charset="0"/>
              <a:buChar char="•"/>
              <a:tabLst/>
              <a:defRPr/>
            </a:pPr>
            <a:r>
              <a:rPr kumimoji="0" lang="en-US" sz="1600" b="0" i="0" u="none" strike="noStrike" kern="1200" cap="none" spc="0" normalizeH="0" baseline="0" noProof="0">
                <a:ln>
                  <a:noFill/>
                </a:ln>
                <a:effectLst/>
                <a:uLnTx/>
                <a:uFillTx/>
                <a:latin typeface="Segoe UI"/>
                <a:ea typeface="+mn-ea"/>
                <a:cs typeface="Segoe UI"/>
              </a:rPr>
              <a:t>Simpler management of localizations &amp; customizations to meet business lines requirements.</a:t>
            </a:r>
          </a:p>
          <a:p>
            <a:pPr marL="228600" marR="0" lvl="0" indent="-228600" algn="l" defTabSz="932742" rtl="0" eaLnBrk="1" fontAlgn="auto" latinLnBrk="0" hangingPunct="1">
              <a:lnSpc>
                <a:spcPct val="100000"/>
              </a:lnSpc>
              <a:spcBef>
                <a:spcPct val="20000"/>
              </a:spcBef>
              <a:spcAft>
                <a:spcPts val="0"/>
              </a:spcAft>
              <a:buClrTx/>
              <a:buSzPct val="100000"/>
              <a:buFont typeface="Arial" panose="020B0604020202020204" pitchFamily="34" charset="0"/>
              <a:buChar char="•"/>
              <a:tabLst/>
              <a:defRPr/>
            </a:pPr>
            <a:r>
              <a:rPr lang="en-US" sz="1600">
                <a:latin typeface="Segoe UI"/>
                <a:cs typeface="Segoe UI"/>
              </a:rPr>
              <a:t>More ALM granularity for solution deployment.</a:t>
            </a:r>
            <a:endParaRPr lang="en-US" sz="1600" b="0" i="0" u="none" strike="noStrike" kern="1200" cap="none" spc="0" normalizeH="0" baseline="0" noProof="0">
              <a:ln>
                <a:noFill/>
              </a:ln>
              <a:effectLst/>
              <a:uLnTx/>
              <a:uFillTx/>
              <a:latin typeface="Segoe UI"/>
              <a:cs typeface="Segoe UI"/>
            </a:endParaRPr>
          </a:p>
          <a:p>
            <a:pPr marL="228600" marR="0" lvl="0" indent="-228600" algn="l" defTabSz="932742" rtl="0" eaLnBrk="1" fontAlgn="auto" latinLnBrk="0" hangingPunct="1">
              <a:lnSpc>
                <a:spcPct val="100000"/>
              </a:lnSpc>
              <a:spcBef>
                <a:spcPct val="20000"/>
              </a:spcBef>
              <a:spcAft>
                <a:spcPts val="0"/>
              </a:spcAft>
              <a:buClrTx/>
              <a:buSzPct val="100000"/>
              <a:buFont typeface="Arial" panose="020B0604020202020204" pitchFamily="34" charset="0"/>
              <a:buChar char="•"/>
              <a:tabLst/>
              <a:defRPr/>
            </a:pP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a:p>
            <a:pPr marL="228600" marR="0" lvl="1" indent="0" algn="l" defTabSz="932742" rtl="0" eaLnBrk="1" fontAlgn="auto" latinLnBrk="0" hangingPunct="1">
              <a:lnSpc>
                <a:spcPct val="100000"/>
              </a:lnSpc>
              <a:spcBef>
                <a:spcPct val="20000"/>
              </a:spcBef>
              <a:spcAft>
                <a:spcPts val="0"/>
              </a:spcAft>
              <a:buClrTx/>
              <a:buSzPct val="70000"/>
              <a:buFont typeface="Courier New" panose="02070309020205020404" pitchFamily="49" charset="0"/>
              <a:buNone/>
              <a:tabLst/>
              <a:defRPr/>
            </a:pPr>
            <a:r>
              <a:rPr kumimoji="0" lang="en-US" sz="1600" b="1" i="0" u="none" strike="noStrike" kern="1200" cap="none" spc="0" normalizeH="0" baseline="0" noProof="0">
                <a:ln>
                  <a:noFill/>
                </a:ln>
                <a:effectLst/>
                <a:uLnTx/>
                <a:uFillTx/>
                <a:latin typeface="Segoe UI"/>
                <a:ea typeface="+mn-ea"/>
                <a:cs typeface="+mn-cs"/>
              </a:rPr>
              <a:t>Considerations</a:t>
            </a:r>
            <a:endParaRPr lang="en-US" sz="1600" b="1" i="0" u="none" strike="noStrike" kern="1200" cap="none" spc="0" normalizeH="0" baseline="0" noProof="0">
              <a:ln>
                <a:noFill/>
              </a:ln>
              <a:effectLst/>
              <a:uLnTx/>
              <a:uFillTx/>
              <a:latin typeface="Segoe UI"/>
              <a:cs typeface="Segoe UI"/>
            </a:endParaRPr>
          </a:p>
          <a:p>
            <a:pPr marL="228600" marR="0" lvl="0" indent="-228600" algn="l" defTabSz="932742" rtl="0" eaLnBrk="1" fontAlgn="auto" latinLnBrk="0" hangingPunct="1">
              <a:lnSpc>
                <a:spcPct val="100000"/>
              </a:lnSpc>
              <a:spcBef>
                <a:spcPct val="20000"/>
              </a:spcBef>
              <a:spcAft>
                <a:spcPts val="0"/>
              </a:spcAft>
              <a:buClrTx/>
              <a:buSzPct val="100000"/>
              <a:buFont typeface="Arial" panose="020B0604020202020204" pitchFamily="34" charset="0"/>
              <a:buChar char="•"/>
              <a:tabLst/>
              <a:defRPr/>
            </a:pPr>
            <a:r>
              <a:rPr kumimoji="0" lang="en-US" sz="1600" b="0" i="0" u="none" strike="noStrike" kern="1200" cap="none" spc="0" normalizeH="0" baseline="0" noProof="0">
                <a:ln>
                  <a:noFill/>
                </a:ln>
                <a:effectLst/>
                <a:uLnTx/>
                <a:uFillTx/>
                <a:latin typeface="Segoe UI"/>
                <a:ea typeface="+mn-ea"/>
                <a:cs typeface="Segoe UI"/>
              </a:rPr>
              <a:t>Storage is shared, totaled and tracked across all environments collectively.</a:t>
            </a:r>
            <a:endParaRPr lang="en-US" sz="1600" b="0" i="0" u="none" strike="noStrike" kern="1200" cap="none" spc="0" normalizeH="0" baseline="0" noProof="0">
              <a:ln>
                <a:noFill/>
              </a:ln>
              <a:effectLst/>
              <a:uLnTx/>
              <a:uFillTx/>
              <a:latin typeface="Segoe UI"/>
              <a:cs typeface="Segoe UI"/>
            </a:endParaRPr>
          </a:p>
          <a:p>
            <a:pPr marL="228600" marR="0" lvl="0" indent="-228600" algn="l" defTabSz="932742" rtl="0" eaLnBrk="1" fontAlgn="auto" latinLnBrk="0" hangingPunct="1">
              <a:lnSpc>
                <a:spcPct val="100000"/>
              </a:lnSpc>
              <a:spcBef>
                <a:spcPct val="20000"/>
              </a:spcBef>
              <a:spcAft>
                <a:spcPts val="0"/>
              </a:spcAft>
              <a:buClrTx/>
              <a:buSzPct val="100000"/>
              <a:buFont typeface="Arial" panose="020B0604020202020204" pitchFamily="34" charset="0"/>
              <a:buChar char="•"/>
              <a:tabLst/>
              <a:defRPr/>
            </a:pPr>
            <a:r>
              <a:rPr kumimoji="0" lang="en-US" sz="1600" b="0" i="0" u="none" strike="noStrike" kern="1200" cap="none" spc="0" normalizeH="0" baseline="0" noProof="0">
                <a:ln>
                  <a:noFill/>
                </a:ln>
                <a:effectLst/>
                <a:uLnTx/>
                <a:uFillTx/>
                <a:latin typeface="Segoe UI"/>
                <a:ea typeface="+mn-ea"/>
                <a:cs typeface="Segoe UI"/>
              </a:rPr>
              <a:t>Additional complexity to deploy customizations and update applications across environments.</a:t>
            </a:r>
            <a:endParaRPr lang="en-US" sz="1600" b="0" i="0" u="none" strike="noStrike" kern="1200" cap="none" spc="0" normalizeH="0" baseline="0" noProof="0">
              <a:ln>
                <a:noFill/>
              </a:ln>
              <a:effectLst/>
              <a:uLnTx/>
              <a:uFillTx/>
              <a:latin typeface="Segoe UI"/>
              <a:cs typeface="Segoe UI"/>
            </a:endParaRPr>
          </a:p>
          <a:p>
            <a:pPr marL="228600" marR="0" lvl="0" indent="-228600" algn="l" defTabSz="932742" rtl="0" eaLnBrk="1" fontAlgn="auto" latinLnBrk="0" hangingPunct="1">
              <a:lnSpc>
                <a:spcPct val="100000"/>
              </a:lnSpc>
              <a:spcBef>
                <a:spcPct val="20000"/>
              </a:spcBef>
              <a:spcAft>
                <a:spcPts val="0"/>
              </a:spcAft>
              <a:buClrTx/>
              <a:buSzPct val="100000"/>
              <a:buFont typeface="Arial" panose="020B0604020202020204" pitchFamily="34" charset="0"/>
              <a:buChar char="•"/>
              <a:tabLst/>
              <a:defRPr/>
            </a:pPr>
            <a:r>
              <a:rPr kumimoji="0" lang="en-US" sz="1600" b="0" i="0" u="none" strike="noStrike" kern="1200" cap="none" spc="0" normalizeH="0" baseline="0" noProof="0">
                <a:ln>
                  <a:noFill/>
                </a:ln>
                <a:effectLst/>
                <a:uLnTx/>
                <a:uFillTx/>
                <a:latin typeface="Segoe UI"/>
                <a:ea typeface="+mn-ea"/>
                <a:cs typeface="Segoe UI"/>
              </a:rPr>
              <a:t>Additional complexity to share and synchronize data across environments.</a:t>
            </a:r>
            <a:endParaRPr lang="en-US" sz="1600" b="0" i="0" u="none" strike="noStrike" kern="1200" cap="none" spc="0" normalizeH="0" baseline="0" noProof="0">
              <a:ln>
                <a:noFill/>
              </a:ln>
              <a:effectLst/>
              <a:uLnTx/>
              <a:uFillTx/>
              <a:latin typeface="Segoe UI"/>
              <a:cs typeface="Segoe UI"/>
            </a:endParaRPr>
          </a:p>
        </p:txBody>
      </p:sp>
      <p:graphicFrame>
        <p:nvGraphicFramePr>
          <p:cNvPr id="15" name="Diagram 14">
            <a:extLst>
              <a:ext uri="{FF2B5EF4-FFF2-40B4-BE49-F238E27FC236}">
                <a16:creationId xmlns:a16="http://schemas.microsoft.com/office/drawing/2014/main" id="{2C1D7096-1146-484B-AFE3-DC05CEB58984}"/>
              </a:ext>
            </a:extLst>
          </p:cNvPr>
          <p:cNvGraphicFramePr/>
          <p:nvPr>
            <p:extLst>
              <p:ext uri="{D42A27DB-BD31-4B8C-83A1-F6EECF244321}">
                <p14:modId xmlns:p14="http://schemas.microsoft.com/office/powerpoint/2010/main" val="1723429373"/>
              </p:ext>
            </p:extLst>
          </p:nvPr>
        </p:nvGraphicFramePr>
        <p:xfrm>
          <a:off x="137148" y="1674655"/>
          <a:ext cx="6776271" cy="47163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6" name="Graphic 15">
            <a:extLst>
              <a:ext uri="{FF2B5EF4-FFF2-40B4-BE49-F238E27FC236}">
                <a16:creationId xmlns:a16="http://schemas.microsoft.com/office/drawing/2014/main" id="{2FBB53DF-2687-4FBA-AC2C-4DB97EE782C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827190" y="1748846"/>
            <a:ext cx="252000" cy="252000"/>
          </a:xfrm>
          <a:prstGeom prst="rect">
            <a:avLst/>
          </a:prstGeom>
        </p:spPr>
      </p:pic>
      <p:pic>
        <p:nvPicPr>
          <p:cNvPr id="17" name="Graphic 16">
            <a:extLst>
              <a:ext uri="{FF2B5EF4-FFF2-40B4-BE49-F238E27FC236}">
                <a16:creationId xmlns:a16="http://schemas.microsoft.com/office/drawing/2014/main" id="{26AFAF48-F910-403A-878E-B83DD6796D0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805418" y="4479956"/>
            <a:ext cx="288000" cy="288000"/>
          </a:xfrm>
          <a:prstGeom prst="rect">
            <a:avLst/>
          </a:prstGeom>
        </p:spPr>
      </p:pic>
      <p:sp>
        <p:nvSpPr>
          <p:cNvPr id="18" name="TextBox 17">
            <a:extLst>
              <a:ext uri="{FF2B5EF4-FFF2-40B4-BE49-F238E27FC236}">
                <a16:creationId xmlns:a16="http://schemas.microsoft.com/office/drawing/2014/main" id="{A0713537-D0C7-422E-BC99-9D67B0CE4D9D}"/>
              </a:ext>
            </a:extLst>
          </p:cNvPr>
          <p:cNvSpPr txBox="1"/>
          <p:nvPr/>
        </p:nvSpPr>
        <p:spPr>
          <a:xfrm>
            <a:off x="215506" y="6471062"/>
            <a:ext cx="10622539" cy="276999"/>
          </a:xfrm>
          <a:prstGeom prst="rect">
            <a:avLst/>
          </a:prstGeom>
          <a:noFill/>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effectLst/>
                <a:uLnTx/>
                <a:uFillTx/>
                <a:cs typeface="Segoe UI" panose="020B0502040204020203" pitchFamily="34" charset="0"/>
              </a:rPr>
              <a:t>Learn more on multiple tenants and environments: </a:t>
            </a:r>
            <a:r>
              <a:rPr kumimoji="0" lang="en-US" sz="1200" b="0" i="0" u="none" strike="noStrike" kern="0" cap="none" spc="0" normalizeH="0" baseline="0" noProof="0">
                <a:ln>
                  <a:noFill/>
                </a:ln>
                <a:solidFill>
                  <a:srgbClr val="50E6FF"/>
                </a:solidFill>
                <a:effectLst/>
                <a:uLnTx/>
                <a:uFillTx/>
                <a:hlinkClick r:id="rId12">
                  <a:extLst>
                    <a:ext uri="{A12FA001-AC4F-418D-AE19-62706E023703}">
                      <ahyp:hlinkClr xmlns:ahyp="http://schemas.microsoft.com/office/drawing/2018/hyperlinkcolor" val="tx"/>
                    </a:ext>
                  </a:extLst>
                </a:hlinkClick>
              </a:rPr>
              <a:t>https://docs.microsoft.com/power-platform/admin/multiple-online-environments-tenants</a:t>
            </a:r>
            <a:r>
              <a:rPr kumimoji="0" lang="en-US" sz="1200" b="0" i="0" u="none" strike="noStrike" kern="0" cap="none" spc="0" normalizeH="0" baseline="0" noProof="0">
                <a:ln>
                  <a:noFill/>
                </a:ln>
                <a:solidFill>
                  <a:srgbClr val="50E6FF"/>
                </a:solidFill>
                <a:effectLst/>
                <a:uLnTx/>
                <a:uFillTx/>
              </a:rPr>
              <a:t> </a:t>
            </a:r>
          </a:p>
        </p:txBody>
      </p:sp>
    </p:spTree>
    <p:extLst>
      <p:ext uri="{BB962C8B-B14F-4D97-AF65-F5344CB8AC3E}">
        <p14:creationId xmlns:p14="http://schemas.microsoft.com/office/powerpoint/2010/main" val="39572215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14">
                                            <p:txEl>
                                              <p:pRg st="0" end="0"/>
                                            </p:txEl>
                                          </p:spTgt>
                                        </p:tgtEl>
                                        <p:attrNameLst>
                                          <p:attrName>style.visibility</p:attrName>
                                        </p:attrNameLst>
                                      </p:cBhvr>
                                      <p:to>
                                        <p:strVal val="visible"/>
                                      </p:to>
                                    </p:set>
                                    <p:animEffect transition="in" filter="fade">
                                      <p:cBhvr>
                                        <p:cTn id="9" dur="500"/>
                                        <p:tgtEl>
                                          <p:spTgt spid="14">
                                            <p:txEl>
                                              <p:pRg st="0" end="0"/>
                                            </p:txEl>
                                          </p:spTgt>
                                        </p:tgtEl>
                                      </p:cBhvr>
                                    </p:animEffect>
                                  </p:childTnLst>
                                </p:cTn>
                              </p:par>
                              <p:par>
                                <p:cTn id="10" presetID="10" presetClass="entr" presetSubtype="0" fill="hold" nodeType="with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fade">
                                      <p:cBhvr>
                                        <p:cTn id="12" dur="500"/>
                                        <p:tgtEl>
                                          <p:spTgt spid="14">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animEffect transition="in" filter="fade">
                                      <p:cBhvr>
                                        <p:cTn id="15" dur="500"/>
                                        <p:tgtEl>
                                          <p:spTgt spid="14">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4">
                                            <p:txEl>
                                              <p:pRg st="3" end="3"/>
                                            </p:txEl>
                                          </p:spTgt>
                                        </p:tgtEl>
                                        <p:attrNameLst>
                                          <p:attrName>style.visibility</p:attrName>
                                        </p:attrNameLst>
                                      </p:cBhvr>
                                      <p:to>
                                        <p:strVal val="visible"/>
                                      </p:to>
                                    </p:set>
                                    <p:animEffect transition="in" filter="fade">
                                      <p:cBhvr>
                                        <p:cTn id="18" dur="500"/>
                                        <p:tgtEl>
                                          <p:spTgt spid="14">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4">
                                            <p:txEl>
                                              <p:pRg st="4" end="4"/>
                                            </p:txEl>
                                          </p:spTgt>
                                        </p:tgtEl>
                                        <p:attrNameLst>
                                          <p:attrName>style.visibility</p:attrName>
                                        </p:attrNameLst>
                                      </p:cBhvr>
                                      <p:to>
                                        <p:strVal val="visible"/>
                                      </p:to>
                                    </p:set>
                                    <p:animEffect transition="in" filter="fade">
                                      <p:cBhvr>
                                        <p:cTn id="21" dur="500"/>
                                        <p:tgtEl>
                                          <p:spTgt spid="14">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4">
                                            <p:txEl>
                                              <p:pRg st="5" end="5"/>
                                            </p:txEl>
                                          </p:spTgt>
                                        </p:tgtEl>
                                        <p:attrNameLst>
                                          <p:attrName>style.visibility</p:attrName>
                                        </p:attrNameLst>
                                      </p:cBhvr>
                                      <p:to>
                                        <p:strVal val="visible"/>
                                      </p:to>
                                    </p:set>
                                    <p:animEffect transition="in" filter="fade">
                                      <p:cBhvr>
                                        <p:cTn id="24" dur="500"/>
                                        <p:tgtEl>
                                          <p:spTgt spid="14">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xEl>
                                              <p:pRg st="7" end="7"/>
                                            </p:txEl>
                                          </p:spTgt>
                                        </p:tgtEl>
                                        <p:attrNameLst>
                                          <p:attrName>style.visibility</p:attrName>
                                        </p:attrNameLst>
                                      </p:cBhvr>
                                      <p:to>
                                        <p:strVal val="visible"/>
                                      </p:to>
                                    </p:set>
                                    <p:animEffect transition="in" filter="fade">
                                      <p:cBhvr>
                                        <p:cTn id="32" dur="500"/>
                                        <p:tgtEl>
                                          <p:spTgt spid="14">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14">
                                            <p:txEl>
                                              <p:pRg st="8" end="8"/>
                                            </p:txEl>
                                          </p:spTgt>
                                        </p:tgtEl>
                                        <p:attrNameLst>
                                          <p:attrName>style.visibility</p:attrName>
                                        </p:attrNameLst>
                                      </p:cBhvr>
                                      <p:to>
                                        <p:strVal val="visible"/>
                                      </p:to>
                                    </p:set>
                                    <p:animEffect transition="in" filter="fade">
                                      <p:cBhvr>
                                        <p:cTn id="35" dur="500"/>
                                        <p:tgtEl>
                                          <p:spTgt spid="14">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4">
                                            <p:txEl>
                                              <p:pRg st="9" end="9"/>
                                            </p:txEl>
                                          </p:spTgt>
                                        </p:tgtEl>
                                        <p:attrNameLst>
                                          <p:attrName>style.visibility</p:attrName>
                                        </p:attrNameLst>
                                      </p:cBhvr>
                                      <p:to>
                                        <p:strVal val="visible"/>
                                      </p:to>
                                    </p:set>
                                    <p:animEffect transition="in" filter="fade">
                                      <p:cBhvr>
                                        <p:cTn id="38" dur="500"/>
                                        <p:tgtEl>
                                          <p:spTgt spid="14">
                                            <p:txEl>
                                              <p:pRg st="9" end="9"/>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4">
                                            <p:txEl>
                                              <p:pRg st="10" end="10"/>
                                            </p:txEl>
                                          </p:spTgt>
                                        </p:tgtEl>
                                        <p:attrNameLst>
                                          <p:attrName>style.visibility</p:attrName>
                                        </p:attrNameLst>
                                      </p:cBhvr>
                                      <p:to>
                                        <p:strVal val="visible"/>
                                      </p:to>
                                    </p:set>
                                    <p:animEffect transition="in" filter="fade">
                                      <p:cBhvr>
                                        <p:cTn id="41" dur="500"/>
                                        <p:tgtEl>
                                          <p:spTgt spid="1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248999"/>
            <a:ext cx="3182027" cy="3943838"/>
          </a:xfrm>
        </p:spPr>
        <p:txBody>
          <a:bodyPr/>
          <a:lstStyle/>
          <a:p>
            <a:r>
              <a:rPr lang="en-US"/>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5057775" y="2248999"/>
            <a:ext cx="6577584" cy="4344779"/>
          </a:xfrm>
        </p:spPr>
        <p:txBody>
          <a:bodyPr/>
          <a:lstStyle/>
          <a:p>
            <a:pPr marL="0" indent="0">
              <a:spcBef>
                <a:spcPts val="1000"/>
              </a:spcBef>
              <a:spcAft>
                <a:spcPts val="0"/>
              </a:spcAft>
              <a:buNone/>
            </a:pPr>
            <a:r>
              <a:rPr lang="en-US" b="1">
                <a:latin typeface="+mj-lt"/>
              </a:rPr>
              <a:t>Introduction</a:t>
            </a:r>
          </a:p>
          <a:p>
            <a:pPr marL="0" indent="0">
              <a:spcBef>
                <a:spcPts val="1000"/>
              </a:spcBef>
              <a:spcAft>
                <a:spcPts val="0"/>
              </a:spcAft>
              <a:buNone/>
            </a:pPr>
            <a:r>
              <a:rPr lang="en-US" b="1">
                <a:latin typeface="+mj-lt"/>
              </a:rPr>
              <a:t>Regulation &amp; Compliance</a:t>
            </a:r>
          </a:p>
          <a:p>
            <a:pPr marL="0" indent="0">
              <a:spcBef>
                <a:spcPts val="1000"/>
              </a:spcBef>
              <a:spcAft>
                <a:spcPts val="0"/>
              </a:spcAft>
              <a:buNone/>
            </a:pPr>
            <a:r>
              <a:rPr lang="en-US" b="1">
                <a:latin typeface="+mj-lt"/>
              </a:rPr>
              <a:t>Identity Management</a:t>
            </a:r>
          </a:p>
          <a:p>
            <a:pPr marL="0" indent="0">
              <a:spcBef>
                <a:spcPts val="1000"/>
              </a:spcBef>
              <a:spcAft>
                <a:spcPts val="0"/>
              </a:spcAft>
              <a:buNone/>
            </a:pPr>
            <a:r>
              <a:rPr lang="en-US" b="1">
                <a:latin typeface="+mj-lt"/>
              </a:rPr>
              <a:t>Power Platform security</a:t>
            </a:r>
          </a:p>
          <a:p>
            <a:pPr marL="0" indent="0">
              <a:spcBef>
                <a:spcPts val="1000"/>
              </a:spcBef>
              <a:spcAft>
                <a:spcPts val="0"/>
              </a:spcAft>
              <a:buNone/>
            </a:pPr>
            <a:r>
              <a:rPr lang="en-US" b="1">
                <a:latin typeface="+mj-lt"/>
              </a:rPr>
              <a:t>Environment security</a:t>
            </a:r>
          </a:p>
          <a:p>
            <a:pPr marL="0" indent="0">
              <a:spcBef>
                <a:spcPts val="1000"/>
              </a:spcBef>
              <a:spcAft>
                <a:spcPts val="0"/>
              </a:spcAft>
              <a:buNone/>
            </a:pPr>
            <a:r>
              <a:rPr lang="en-US" b="1">
                <a:latin typeface="+mj-lt"/>
              </a:rPr>
              <a:t>Security modeling in Dataverse</a:t>
            </a:r>
          </a:p>
          <a:p>
            <a:pPr marL="0" indent="0">
              <a:spcBef>
                <a:spcPts val="1000"/>
              </a:spcBef>
              <a:spcAft>
                <a:spcPts val="0"/>
              </a:spcAft>
              <a:buNone/>
            </a:pPr>
            <a:r>
              <a:rPr lang="en-US" b="1">
                <a:latin typeface="+mj-lt"/>
              </a:rPr>
              <a:t>Impact on reporting</a:t>
            </a:r>
          </a:p>
          <a:p>
            <a:pPr marL="0" indent="0">
              <a:spcBef>
                <a:spcPts val="1000"/>
              </a:spcBef>
              <a:spcAft>
                <a:spcPts val="0"/>
              </a:spcAft>
              <a:buNone/>
            </a:pPr>
            <a:r>
              <a:rPr lang="en-US" b="1">
                <a:latin typeface="+mj-lt"/>
              </a:rPr>
              <a:t>Resources</a:t>
            </a:r>
          </a:p>
        </p:txBody>
      </p:sp>
      <p:pic>
        <p:nvPicPr>
          <p:cNvPr id="8" name="Graphic 7">
            <a:extLst>
              <a:ext uri="{FF2B5EF4-FFF2-40B4-BE49-F238E27FC236}">
                <a16:creationId xmlns:a16="http://schemas.microsoft.com/office/drawing/2014/main" id="{98D7C15C-9D93-45A3-8ACF-5CD95E1FBA7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5896" y="2296624"/>
            <a:ext cx="360000" cy="360000"/>
          </a:xfrm>
          <a:prstGeom prst="rect">
            <a:avLst/>
          </a:prstGeom>
        </p:spPr>
      </p:pic>
      <p:pic>
        <p:nvPicPr>
          <p:cNvPr id="12" name="Graphic 11">
            <a:extLst>
              <a:ext uri="{FF2B5EF4-FFF2-40B4-BE49-F238E27FC236}">
                <a16:creationId xmlns:a16="http://schemas.microsoft.com/office/drawing/2014/main" id="{3591B440-8E1C-4570-A12C-8F1867FFCCE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5896" y="2850504"/>
            <a:ext cx="360000" cy="360000"/>
          </a:xfrm>
          <a:prstGeom prst="rect">
            <a:avLst/>
          </a:prstGeom>
        </p:spPr>
      </p:pic>
      <p:pic>
        <p:nvPicPr>
          <p:cNvPr id="13" name="Graphic 12">
            <a:extLst>
              <a:ext uri="{FF2B5EF4-FFF2-40B4-BE49-F238E27FC236}">
                <a16:creationId xmlns:a16="http://schemas.microsoft.com/office/drawing/2014/main" id="{7E55B7D9-3E18-4AFF-869C-A0C2B431647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5896" y="3404384"/>
            <a:ext cx="360000" cy="360000"/>
          </a:xfrm>
          <a:prstGeom prst="rect">
            <a:avLst/>
          </a:prstGeom>
        </p:spPr>
      </p:pic>
      <p:pic>
        <p:nvPicPr>
          <p:cNvPr id="14" name="Graphic 13">
            <a:extLst>
              <a:ext uri="{FF2B5EF4-FFF2-40B4-BE49-F238E27FC236}">
                <a16:creationId xmlns:a16="http://schemas.microsoft.com/office/drawing/2014/main" id="{A0A32E63-AE53-42FA-80F4-8D19E799B7E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5896" y="3958264"/>
            <a:ext cx="360000" cy="360000"/>
          </a:xfrm>
          <a:prstGeom prst="rect">
            <a:avLst/>
          </a:prstGeom>
        </p:spPr>
      </p:pic>
      <p:pic>
        <p:nvPicPr>
          <p:cNvPr id="15" name="Graphic 14">
            <a:extLst>
              <a:ext uri="{FF2B5EF4-FFF2-40B4-BE49-F238E27FC236}">
                <a16:creationId xmlns:a16="http://schemas.microsoft.com/office/drawing/2014/main" id="{4389987A-3675-4C9F-8239-F8971E12563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5896" y="4512144"/>
            <a:ext cx="360000" cy="360000"/>
          </a:xfrm>
          <a:prstGeom prst="rect">
            <a:avLst/>
          </a:prstGeom>
        </p:spPr>
      </p:pic>
      <p:pic>
        <p:nvPicPr>
          <p:cNvPr id="16" name="Graphic 15">
            <a:extLst>
              <a:ext uri="{FF2B5EF4-FFF2-40B4-BE49-F238E27FC236}">
                <a16:creationId xmlns:a16="http://schemas.microsoft.com/office/drawing/2014/main" id="{7FE12CFF-0217-45FE-883A-6D365363C8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5896" y="5066024"/>
            <a:ext cx="360000" cy="360000"/>
          </a:xfrm>
          <a:prstGeom prst="rect">
            <a:avLst/>
          </a:prstGeom>
        </p:spPr>
      </p:pic>
      <p:pic>
        <p:nvPicPr>
          <p:cNvPr id="10" name="Graphic 9">
            <a:extLst>
              <a:ext uri="{FF2B5EF4-FFF2-40B4-BE49-F238E27FC236}">
                <a16:creationId xmlns:a16="http://schemas.microsoft.com/office/drawing/2014/main" id="{7173DAD2-CB01-4A31-9F7B-3EA5205F1BD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5896" y="5619904"/>
            <a:ext cx="360000" cy="360000"/>
          </a:xfrm>
          <a:prstGeom prst="rect">
            <a:avLst/>
          </a:prstGeom>
        </p:spPr>
      </p:pic>
      <p:pic>
        <p:nvPicPr>
          <p:cNvPr id="11" name="Graphic 10">
            <a:extLst>
              <a:ext uri="{FF2B5EF4-FFF2-40B4-BE49-F238E27FC236}">
                <a16:creationId xmlns:a16="http://schemas.microsoft.com/office/drawing/2014/main" id="{F74A1346-DFBD-4B2B-901F-9EEE11D2E0C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5896" y="6173787"/>
            <a:ext cx="360000" cy="360000"/>
          </a:xfrm>
          <a:prstGeom prst="rect">
            <a:avLst/>
          </a:prstGeom>
        </p:spPr>
      </p:pic>
    </p:spTree>
    <p:extLst>
      <p:ext uri="{BB962C8B-B14F-4D97-AF65-F5344CB8AC3E}">
        <p14:creationId xmlns:p14="http://schemas.microsoft.com/office/powerpoint/2010/main" val="41785654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down)">
                                      <p:cBhvr>
                                        <p:cTn id="7" dur="500"/>
                                        <p:tgtEl>
                                          <p:spTgt spid="7">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500"/>
                                        <p:tgtEl>
                                          <p:spTgt spid="8"/>
                                        </p:tgtEl>
                                      </p:cBhvr>
                                    </p:animEffect>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wipe(down)">
                                      <p:cBhvr>
                                        <p:cTn id="14" dur="500"/>
                                        <p:tgtEl>
                                          <p:spTgt spid="7">
                                            <p:txEl>
                                              <p:pRg st="1" end="1"/>
                                            </p:txEl>
                                          </p:spTgt>
                                        </p:tgtEl>
                                      </p:cBhvr>
                                    </p:animEffect>
                                  </p:childTnLst>
                                </p:cTn>
                              </p:par>
                              <p:par>
                                <p:cTn id="15" presetID="22" presetClass="entr" presetSubtype="4"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500"/>
                                        <p:tgtEl>
                                          <p:spTgt spid="12"/>
                                        </p:tgtEl>
                                      </p:cBhvr>
                                    </p:animEffect>
                                  </p:childTnLst>
                                </p:cTn>
                              </p:par>
                            </p:childTnLst>
                          </p:cTn>
                        </p:par>
                        <p:par>
                          <p:cTn id="18" fill="hold">
                            <p:stCondLst>
                              <p:cond delay="1000"/>
                            </p:stCondLst>
                            <p:childTnLst>
                              <p:par>
                                <p:cTn id="19" presetID="22" presetClass="entr" presetSubtype="4" fill="hold" grpId="0" nodeType="after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wipe(down)">
                                      <p:cBhvr>
                                        <p:cTn id="21" dur="500"/>
                                        <p:tgtEl>
                                          <p:spTgt spid="7">
                                            <p:txEl>
                                              <p:pRg st="2" end="2"/>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down)">
                                      <p:cBhvr>
                                        <p:cTn id="24" dur="500"/>
                                        <p:tgtEl>
                                          <p:spTgt spid="13"/>
                                        </p:tgtEl>
                                      </p:cBhvr>
                                    </p:animEffect>
                                  </p:childTnLst>
                                </p:cTn>
                              </p:par>
                            </p:childTnLst>
                          </p:cTn>
                        </p:par>
                        <p:par>
                          <p:cTn id="25" fill="hold">
                            <p:stCondLst>
                              <p:cond delay="1500"/>
                            </p:stCondLst>
                            <p:childTnLst>
                              <p:par>
                                <p:cTn id="26" presetID="22" presetClass="entr" presetSubtype="4" fill="hold" grpId="0" nodeType="afterEffect">
                                  <p:stCondLst>
                                    <p:cond delay="0"/>
                                  </p:stCondLst>
                                  <p:childTnLst>
                                    <p:set>
                                      <p:cBhvr>
                                        <p:cTn id="27" dur="1" fill="hold">
                                          <p:stCondLst>
                                            <p:cond delay="0"/>
                                          </p:stCondLst>
                                        </p:cTn>
                                        <p:tgtEl>
                                          <p:spTgt spid="7">
                                            <p:txEl>
                                              <p:pRg st="3" end="3"/>
                                            </p:txEl>
                                          </p:spTgt>
                                        </p:tgtEl>
                                        <p:attrNameLst>
                                          <p:attrName>style.visibility</p:attrName>
                                        </p:attrNameLst>
                                      </p:cBhvr>
                                      <p:to>
                                        <p:strVal val="visible"/>
                                      </p:to>
                                    </p:set>
                                    <p:animEffect transition="in" filter="wipe(down)">
                                      <p:cBhvr>
                                        <p:cTn id="28" dur="500"/>
                                        <p:tgtEl>
                                          <p:spTgt spid="7">
                                            <p:txEl>
                                              <p:pRg st="3" end="3"/>
                                            </p:txEl>
                                          </p:spTgt>
                                        </p:tgtEl>
                                      </p:cBhvr>
                                    </p:animEffect>
                                  </p:childTnLst>
                                </p:cTn>
                              </p:par>
                              <p:par>
                                <p:cTn id="29" presetID="22" presetClass="entr" presetSubtype="4"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down)">
                                      <p:cBhvr>
                                        <p:cTn id="31" dur="500"/>
                                        <p:tgtEl>
                                          <p:spTgt spid="14"/>
                                        </p:tgtEl>
                                      </p:cBhvr>
                                    </p:animEffect>
                                  </p:childTnLst>
                                </p:cTn>
                              </p:par>
                            </p:childTnLst>
                          </p:cTn>
                        </p:par>
                        <p:par>
                          <p:cTn id="32" fill="hold">
                            <p:stCondLst>
                              <p:cond delay="2000"/>
                            </p:stCondLst>
                            <p:childTnLst>
                              <p:par>
                                <p:cTn id="33" presetID="22" presetClass="entr" presetSubtype="4" fill="hold" grpId="0" nodeType="afterEffect">
                                  <p:stCondLst>
                                    <p:cond delay="0"/>
                                  </p:stCondLst>
                                  <p:childTnLst>
                                    <p:set>
                                      <p:cBhvr>
                                        <p:cTn id="34" dur="1" fill="hold">
                                          <p:stCondLst>
                                            <p:cond delay="0"/>
                                          </p:stCondLst>
                                        </p:cTn>
                                        <p:tgtEl>
                                          <p:spTgt spid="7">
                                            <p:txEl>
                                              <p:pRg st="4" end="4"/>
                                            </p:txEl>
                                          </p:spTgt>
                                        </p:tgtEl>
                                        <p:attrNameLst>
                                          <p:attrName>style.visibility</p:attrName>
                                        </p:attrNameLst>
                                      </p:cBhvr>
                                      <p:to>
                                        <p:strVal val="visible"/>
                                      </p:to>
                                    </p:set>
                                    <p:animEffect transition="in" filter="wipe(down)">
                                      <p:cBhvr>
                                        <p:cTn id="35" dur="500"/>
                                        <p:tgtEl>
                                          <p:spTgt spid="7">
                                            <p:txEl>
                                              <p:pRg st="4" end="4"/>
                                            </p:txEl>
                                          </p:spTgt>
                                        </p:tgtEl>
                                      </p:cBhvr>
                                    </p:animEffect>
                                  </p:childTnLst>
                                </p:cTn>
                              </p:par>
                              <p:par>
                                <p:cTn id="36" presetID="22" presetClass="entr" presetSubtype="4" fill="hold"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wipe(down)">
                                      <p:cBhvr>
                                        <p:cTn id="38" dur="500"/>
                                        <p:tgtEl>
                                          <p:spTgt spid="15"/>
                                        </p:tgtEl>
                                      </p:cBhvr>
                                    </p:animEffect>
                                  </p:childTnLst>
                                </p:cTn>
                              </p:par>
                            </p:childTnLst>
                          </p:cTn>
                        </p:par>
                        <p:par>
                          <p:cTn id="39" fill="hold">
                            <p:stCondLst>
                              <p:cond delay="2500"/>
                            </p:stCondLst>
                            <p:childTnLst>
                              <p:par>
                                <p:cTn id="40" presetID="22" presetClass="entr" presetSubtype="4" fill="hold" grpId="0" nodeType="afterEffect">
                                  <p:stCondLst>
                                    <p:cond delay="0"/>
                                  </p:stCondLst>
                                  <p:childTnLst>
                                    <p:set>
                                      <p:cBhvr>
                                        <p:cTn id="41" dur="1" fill="hold">
                                          <p:stCondLst>
                                            <p:cond delay="0"/>
                                          </p:stCondLst>
                                        </p:cTn>
                                        <p:tgtEl>
                                          <p:spTgt spid="7">
                                            <p:txEl>
                                              <p:pRg st="5" end="5"/>
                                            </p:txEl>
                                          </p:spTgt>
                                        </p:tgtEl>
                                        <p:attrNameLst>
                                          <p:attrName>style.visibility</p:attrName>
                                        </p:attrNameLst>
                                      </p:cBhvr>
                                      <p:to>
                                        <p:strVal val="visible"/>
                                      </p:to>
                                    </p:set>
                                    <p:animEffect transition="in" filter="wipe(down)">
                                      <p:cBhvr>
                                        <p:cTn id="42" dur="500"/>
                                        <p:tgtEl>
                                          <p:spTgt spid="7">
                                            <p:txEl>
                                              <p:pRg st="5" end="5"/>
                                            </p:txEl>
                                          </p:spTgt>
                                        </p:tgtEl>
                                      </p:cBhvr>
                                    </p:animEffect>
                                  </p:childTnLst>
                                </p:cTn>
                              </p:par>
                              <p:par>
                                <p:cTn id="43" presetID="22" presetClass="entr" presetSubtype="4" fill="hold"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wipe(down)">
                                      <p:cBhvr>
                                        <p:cTn id="45" dur="500"/>
                                        <p:tgtEl>
                                          <p:spTgt spid="16"/>
                                        </p:tgtEl>
                                      </p:cBhvr>
                                    </p:animEffect>
                                  </p:childTnLst>
                                </p:cTn>
                              </p:par>
                            </p:childTnLst>
                          </p:cTn>
                        </p:par>
                        <p:par>
                          <p:cTn id="46" fill="hold">
                            <p:stCondLst>
                              <p:cond delay="3000"/>
                            </p:stCondLst>
                            <p:childTnLst>
                              <p:par>
                                <p:cTn id="47" presetID="22" presetClass="entr" presetSubtype="4" fill="hold" nodeType="after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wipe(down)">
                                      <p:cBhvr>
                                        <p:cTn id="49" dur="500"/>
                                        <p:tgtEl>
                                          <p:spTgt spid="10"/>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7">
                                            <p:txEl>
                                              <p:pRg st="6" end="6"/>
                                            </p:txEl>
                                          </p:spTgt>
                                        </p:tgtEl>
                                        <p:attrNameLst>
                                          <p:attrName>style.visibility</p:attrName>
                                        </p:attrNameLst>
                                      </p:cBhvr>
                                      <p:to>
                                        <p:strVal val="visible"/>
                                      </p:to>
                                    </p:set>
                                    <p:animEffect transition="in" filter="wipe(down)">
                                      <p:cBhvr>
                                        <p:cTn id="52" dur="500"/>
                                        <p:tgtEl>
                                          <p:spTgt spid="7">
                                            <p:txEl>
                                              <p:pRg st="6" end="6"/>
                                            </p:txEl>
                                          </p:spTgt>
                                        </p:tgtEl>
                                      </p:cBhvr>
                                    </p:animEffect>
                                  </p:childTnLst>
                                </p:cTn>
                              </p:par>
                            </p:childTnLst>
                          </p:cTn>
                        </p:par>
                        <p:par>
                          <p:cTn id="53" fill="hold">
                            <p:stCondLst>
                              <p:cond delay="3500"/>
                            </p:stCondLst>
                            <p:childTnLst>
                              <p:par>
                                <p:cTn id="54" presetID="22" presetClass="entr" presetSubtype="4" fill="hold" nodeType="afterEffect">
                                  <p:stCondLst>
                                    <p:cond delay="0"/>
                                  </p:stCondLst>
                                  <p:childTnLst>
                                    <p:set>
                                      <p:cBhvr>
                                        <p:cTn id="55" dur="1" fill="hold">
                                          <p:stCondLst>
                                            <p:cond delay="0"/>
                                          </p:stCondLst>
                                        </p:cTn>
                                        <p:tgtEl>
                                          <p:spTgt spid="11"/>
                                        </p:tgtEl>
                                        <p:attrNameLst>
                                          <p:attrName>style.visibility</p:attrName>
                                        </p:attrNameLst>
                                      </p:cBhvr>
                                      <p:to>
                                        <p:strVal val="visible"/>
                                      </p:to>
                                    </p:set>
                                    <p:animEffect transition="in" filter="wipe(down)">
                                      <p:cBhvr>
                                        <p:cTn id="56" dur="500"/>
                                        <p:tgtEl>
                                          <p:spTgt spid="11"/>
                                        </p:tgtEl>
                                      </p:cBhvr>
                                    </p:animEffect>
                                  </p:childTnLst>
                                </p:cTn>
                              </p:par>
                              <p:par>
                                <p:cTn id="57" presetID="22" presetClass="entr" presetSubtype="4" fill="hold" grpId="0" nodeType="withEffect">
                                  <p:stCondLst>
                                    <p:cond delay="0"/>
                                  </p:stCondLst>
                                  <p:childTnLst>
                                    <p:set>
                                      <p:cBhvr>
                                        <p:cTn id="58" dur="1" fill="hold">
                                          <p:stCondLst>
                                            <p:cond delay="0"/>
                                          </p:stCondLst>
                                        </p:cTn>
                                        <p:tgtEl>
                                          <p:spTgt spid="7">
                                            <p:txEl>
                                              <p:pRg st="7" end="7"/>
                                            </p:txEl>
                                          </p:spTgt>
                                        </p:tgtEl>
                                        <p:attrNameLst>
                                          <p:attrName>style.visibility</p:attrName>
                                        </p:attrNameLst>
                                      </p:cBhvr>
                                      <p:to>
                                        <p:strVal val="visible"/>
                                      </p:to>
                                    </p:set>
                                    <p:animEffect transition="in" filter="wipe(down)">
                                      <p:cBhvr>
                                        <p:cTn id="59" dur="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Environment security strategy</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Secure your Microsoft Dataverse environments</a:t>
            </a:r>
          </a:p>
        </p:txBody>
      </p:sp>
      <p:sp>
        <p:nvSpPr>
          <p:cNvPr id="8" name="Content Placeholder 6">
            <a:extLst>
              <a:ext uri="{FF2B5EF4-FFF2-40B4-BE49-F238E27FC236}">
                <a16:creationId xmlns:a16="http://schemas.microsoft.com/office/drawing/2014/main" id="{40D870EA-69E6-42F0-B8CC-7DC6E773AEFD}"/>
              </a:ext>
            </a:extLst>
          </p:cNvPr>
          <p:cNvSpPr txBox="1">
            <a:spLocks/>
          </p:cNvSpPr>
          <p:nvPr/>
        </p:nvSpPr>
        <p:spPr>
          <a:xfrm>
            <a:off x="1390262" y="1766644"/>
            <a:ext cx="10058399" cy="4985980"/>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Assess if your environments should be visible to all users or not</a:t>
            </a:r>
          </a:p>
          <a:p>
            <a:pPr marL="0" lvl="0" indent="0">
              <a:buNone/>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You can associate an AAD security group </a:t>
            </a:r>
            <a:r>
              <a:rPr lang="en-US" sz="1600"/>
              <a:t>with an environment to </a:t>
            </a:r>
            <a:r>
              <a:rPr kumimoji="0" lang="en-US" sz="1600" b="0" i="0" u="none" strike="noStrike" kern="1200" cap="none" spc="0" normalizeH="0" baseline="0" noProof="0">
                <a:ln>
                  <a:noFill/>
                </a:ln>
                <a:effectLst/>
                <a:uLnTx/>
                <a:uFillTx/>
                <a:latin typeface="Segoe UI"/>
                <a:ea typeface="+mn-ea"/>
                <a:cs typeface="Segoe UI" panose="020B0502040204020203" pitchFamily="34" charset="0"/>
              </a:rPr>
              <a:t>limit access to the group members.</a:t>
            </a: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controlling user access to environments</a:t>
            </a:r>
            <a:br>
              <a:rPr kumimoji="0" lang="en-US" sz="1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3">
                  <a:extLst>
                    <a:ext uri="{A12FA001-AC4F-418D-AE19-62706E023703}">
                      <ahyp:hlinkClr xmlns:ahyp="http://schemas.microsoft.com/office/drawing/2018/hyperlinkcolor" val="tx"/>
                    </a:ext>
                  </a:extLst>
                </a:hlinkClick>
              </a:rPr>
              <a:t>https://docs.microsoft.com/power-platform/admin/control-user-access</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Understand environment system and manual backups</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System backups for production environments that have been created with a database and have one or more Dynamics 365 applications installed are retained for up to 28 days</a:t>
            </a:r>
            <a:r>
              <a:rPr lang="en-US" sz="1600">
                <a:latin typeface="Segoe UI"/>
              </a:rPr>
              <a:t>. For others, 7 days.</a:t>
            </a: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backing up and restoring environments</a:t>
            </a:r>
            <a:br>
              <a:rPr kumimoji="0" lang="en-US" sz="1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4">
                  <a:extLst>
                    <a:ext uri="{A12FA001-AC4F-418D-AE19-62706E023703}">
                      <ahyp:hlinkClr xmlns:ahyp="http://schemas.microsoft.com/office/drawing/2018/hyperlinkcolor" val="tx"/>
                    </a:ext>
                  </a:extLst>
                </a:hlinkClick>
              </a:rPr>
              <a:t>https://docs.microsoft.com/power-platform/admin/backup-restore-environments</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a:p>
            <a:pPr marL="0" lvl="0" indent="0">
              <a:buNone/>
              <a:defRPr/>
            </a:pPr>
            <a:r>
              <a:rPr lang="en-US" sz="1600" b="1">
                <a:latin typeface="Segoe UI"/>
              </a:rPr>
              <a:t>Evaluate need for data archival and retention policies </a:t>
            </a:r>
            <a:r>
              <a:rPr lang="fr-FR" sz="1200">
                <a:solidFill>
                  <a:srgbClr val="FFB900"/>
                </a:solidFill>
                <a:cs typeface="Arial" panose="020B0604020202020204" pitchFamily="34" charset="0"/>
              </a:rPr>
              <a:t>💡 </a:t>
            </a:r>
            <a:r>
              <a:rPr lang="en-US" sz="1200">
                <a:solidFill>
                  <a:srgbClr val="FFB900"/>
                </a:solidFill>
                <a:cs typeface="Arial" panose="020B0604020202020204" pitchFamily="34" charset="0"/>
              </a:rPr>
              <a:t>planned </a:t>
            </a: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a:p>
            <a:pPr marL="0" lvl="0" indent="0">
              <a:buNone/>
              <a:defRPr/>
            </a:pPr>
            <a:r>
              <a:rPr lang="en-US" sz="1600">
                <a:latin typeface="Segoe UI"/>
              </a:rPr>
              <a:t>Move Dataverse data to long-term storage to support regulatory requirements, internal and external audit requirements, and reduce non-active data from the transactional store. </a:t>
            </a:r>
          </a:p>
          <a:p>
            <a:pPr marL="0" lvl="0" indent="0">
              <a:buNone/>
              <a:defRPr/>
            </a:pP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a:p>
            <a:pPr marL="0" lvl="0" indent="0">
              <a:buNone/>
              <a:defRPr/>
            </a:pPr>
            <a:r>
              <a:rPr lang="en-US" sz="1600" b="1"/>
              <a:t>Have representative noncustomer data for test sets in </a:t>
            </a:r>
            <a:r>
              <a:rPr kumimoji="0" lang="en-US" sz="1600" b="1" i="0" u="none" strike="noStrike" kern="1200" cap="none" spc="0" normalizeH="0" baseline="0" noProof="0">
                <a:ln>
                  <a:noFill/>
                </a:ln>
                <a:effectLst/>
                <a:uLnTx/>
                <a:uFillTx/>
                <a:latin typeface="Segoe UI"/>
                <a:ea typeface="+mn-ea"/>
                <a:cs typeface="Segoe UI" panose="020B0502040204020203" pitchFamily="34" charset="0"/>
              </a:rPr>
              <a:t>non-production environments</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Avoid using customer personal and business</a:t>
            </a:r>
            <a:r>
              <a:rPr kumimoji="0" lang="en-US" sz="1600" b="0" i="0" u="none" strike="noStrike" kern="1200" cap="none" spc="0" normalizeH="0" noProof="0">
                <a:ln>
                  <a:noFill/>
                </a:ln>
                <a:effectLst/>
                <a:uLnTx/>
                <a:uFillTx/>
                <a:latin typeface="Segoe UI"/>
                <a:ea typeface="+mn-ea"/>
                <a:cs typeface="Segoe UI" panose="020B0502040204020203" pitchFamily="34" charset="0"/>
              </a:rPr>
              <a:t> </a:t>
            </a:r>
            <a:r>
              <a:rPr kumimoji="0" lang="en-US" sz="1600" b="0" i="0" u="none" strike="noStrike" kern="1200" cap="none" spc="0" normalizeH="0" baseline="0" noProof="0">
                <a:ln>
                  <a:noFill/>
                </a:ln>
                <a:effectLst/>
                <a:uLnTx/>
                <a:uFillTx/>
                <a:latin typeface="Segoe UI"/>
                <a:ea typeface="+mn-ea"/>
                <a:cs typeface="Segoe UI" panose="020B0502040204020203" pitchFamily="34" charset="0"/>
              </a:rPr>
              <a:t>confidential data in non-production</a:t>
            </a:r>
            <a:r>
              <a:rPr kumimoji="0" lang="en-US" sz="1600" b="0" i="0" u="none" strike="noStrike" kern="1200" cap="none" spc="0" normalizeH="0" noProof="0">
                <a:ln>
                  <a:noFill/>
                </a:ln>
                <a:effectLst/>
                <a:uLnTx/>
                <a:uFillTx/>
                <a:latin typeface="Segoe UI"/>
                <a:ea typeface="+mn-ea"/>
                <a:cs typeface="Segoe UI" panose="020B0502040204020203" pitchFamily="34" charset="0"/>
              </a:rPr>
              <a:t> environments. </a:t>
            </a:r>
            <a:br>
              <a:rPr lang="en-US" sz="1600">
                <a:latin typeface="Segoe UI"/>
              </a:rPr>
            </a:br>
            <a:r>
              <a:rPr lang="en-US" sz="1600">
                <a:latin typeface="Segoe UI"/>
              </a:rPr>
              <a:t>If performing production environment copies, consider implementing processes to obfuscate sensitive data.</a:t>
            </a: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p:txBody>
      </p:sp>
      <p:pic>
        <p:nvPicPr>
          <p:cNvPr id="9" name="Graphic 8">
            <a:extLst>
              <a:ext uri="{FF2B5EF4-FFF2-40B4-BE49-F238E27FC236}">
                <a16:creationId xmlns:a16="http://schemas.microsoft.com/office/drawing/2014/main" id="{9B10307A-420D-4A66-8507-CBE741276C9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2909" y="1766644"/>
            <a:ext cx="540000" cy="540000"/>
          </a:xfrm>
          <a:prstGeom prst="rect">
            <a:avLst/>
          </a:prstGeom>
        </p:spPr>
      </p:pic>
      <p:pic>
        <p:nvPicPr>
          <p:cNvPr id="10" name="Graphic 9">
            <a:extLst>
              <a:ext uri="{FF2B5EF4-FFF2-40B4-BE49-F238E27FC236}">
                <a16:creationId xmlns:a16="http://schemas.microsoft.com/office/drawing/2014/main" id="{51D32523-4D01-4FBF-93F0-F72DF077A57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2909" y="3159000"/>
            <a:ext cx="540000" cy="540000"/>
          </a:xfrm>
          <a:prstGeom prst="rect">
            <a:avLst/>
          </a:prstGeom>
        </p:spPr>
      </p:pic>
      <p:grpSp>
        <p:nvGrpSpPr>
          <p:cNvPr id="11" name="modular" descr="modular">
            <a:extLst>
              <a:ext uri="{FF2B5EF4-FFF2-40B4-BE49-F238E27FC236}">
                <a16:creationId xmlns:a16="http://schemas.microsoft.com/office/drawing/2014/main" id="{CB091294-459F-4E7E-A7A3-0E318EC3473A}"/>
              </a:ext>
            </a:extLst>
          </p:cNvPr>
          <p:cNvGrpSpPr>
            <a:grpSpLocks noChangeAspect="1"/>
          </p:cNvGrpSpPr>
          <p:nvPr/>
        </p:nvGrpSpPr>
        <p:grpSpPr bwMode="auto">
          <a:xfrm>
            <a:off x="698909" y="5949690"/>
            <a:ext cx="467999" cy="468000"/>
            <a:chOff x="5201" y="3064"/>
            <a:chExt cx="243" cy="243"/>
          </a:xfrm>
        </p:grpSpPr>
        <p:sp>
          <p:nvSpPr>
            <p:cNvPr id="13" name="AutoShape 143">
              <a:extLst>
                <a:ext uri="{FF2B5EF4-FFF2-40B4-BE49-F238E27FC236}">
                  <a16:creationId xmlns:a16="http://schemas.microsoft.com/office/drawing/2014/main" id="{8E532FF3-C3A3-49ED-9711-3C2D09C4645F}"/>
                </a:ext>
              </a:extLst>
            </p:cNvPr>
            <p:cNvSpPr>
              <a:spLocks noChangeAspect="1" noChangeArrowheads="1" noTextEdit="1"/>
            </p:cNvSpPr>
            <p:nvPr/>
          </p:nvSpPr>
          <p:spPr bwMode="auto">
            <a:xfrm>
              <a:off x="5201" y="3064"/>
              <a:ext cx="243" cy="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45">
              <a:extLst>
                <a:ext uri="{FF2B5EF4-FFF2-40B4-BE49-F238E27FC236}">
                  <a16:creationId xmlns:a16="http://schemas.microsoft.com/office/drawing/2014/main" id="{8F1EB042-3952-41C0-BA60-D793D3E12BB3}"/>
                </a:ext>
              </a:extLst>
            </p:cNvPr>
            <p:cNvSpPr>
              <a:spLocks noChangeArrowheads="1"/>
            </p:cNvSpPr>
            <p:nvPr/>
          </p:nvSpPr>
          <p:spPr bwMode="auto">
            <a:xfrm>
              <a:off x="5201" y="3065"/>
              <a:ext cx="243" cy="2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Rectangle 146">
              <a:extLst>
                <a:ext uri="{FF2B5EF4-FFF2-40B4-BE49-F238E27FC236}">
                  <a16:creationId xmlns:a16="http://schemas.microsoft.com/office/drawing/2014/main" id="{15AC528A-6F5E-4400-9704-6C492B90B573}"/>
                </a:ext>
              </a:extLst>
            </p:cNvPr>
            <p:cNvSpPr>
              <a:spLocks noChangeArrowheads="1"/>
            </p:cNvSpPr>
            <p:nvPr/>
          </p:nvSpPr>
          <p:spPr bwMode="auto">
            <a:xfrm>
              <a:off x="5201" y="3091"/>
              <a:ext cx="243" cy="8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Rectangle 147">
              <a:extLst>
                <a:ext uri="{FF2B5EF4-FFF2-40B4-BE49-F238E27FC236}">
                  <a16:creationId xmlns:a16="http://schemas.microsoft.com/office/drawing/2014/main" id="{BD02931C-EED8-4F53-B118-822F4CDB4658}"/>
                </a:ext>
              </a:extLst>
            </p:cNvPr>
            <p:cNvSpPr>
              <a:spLocks noChangeArrowheads="1"/>
            </p:cNvSpPr>
            <p:nvPr/>
          </p:nvSpPr>
          <p:spPr bwMode="auto">
            <a:xfrm>
              <a:off x="5201" y="3192"/>
              <a:ext cx="51" cy="5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8">
              <a:extLst>
                <a:ext uri="{FF2B5EF4-FFF2-40B4-BE49-F238E27FC236}">
                  <a16:creationId xmlns:a16="http://schemas.microsoft.com/office/drawing/2014/main" id="{75C81FF0-1F50-436E-99CF-D65B62491392}"/>
                </a:ext>
              </a:extLst>
            </p:cNvPr>
            <p:cNvSpPr>
              <a:spLocks noChangeArrowheads="1"/>
            </p:cNvSpPr>
            <p:nvPr/>
          </p:nvSpPr>
          <p:spPr bwMode="auto">
            <a:xfrm>
              <a:off x="5266" y="3192"/>
              <a:ext cx="50" cy="5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49">
              <a:extLst>
                <a:ext uri="{FF2B5EF4-FFF2-40B4-BE49-F238E27FC236}">
                  <a16:creationId xmlns:a16="http://schemas.microsoft.com/office/drawing/2014/main" id="{C5BBE6E1-64DB-4CFF-9E5B-CA4523391CD9}"/>
                </a:ext>
              </a:extLst>
            </p:cNvPr>
            <p:cNvSpPr>
              <a:spLocks noChangeArrowheads="1"/>
            </p:cNvSpPr>
            <p:nvPr/>
          </p:nvSpPr>
          <p:spPr bwMode="auto">
            <a:xfrm>
              <a:off x="5329" y="3192"/>
              <a:ext cx="50" cy="52"/>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0">
              <a:extLst>
                <a:ext uri="{FF2B5EF4-FFF2-40B4-BE49-F238E27FC236}">
                  <a16:creationId xmlns:a16="http://schemas.microsoft.com/office/drawing/2014/main" id="{1435B39B-D487-4195-88B4-17BC27BCD15E}"/>
                </a:ext>
              </a:extLst>
            </p:cNvPr>
            <p:cNvSpPr>
              <a:spLocks/>
            </p:cNvSpPr>
            <p:nvPr/>
          </p:nvSpPr>
          <p:spPr bwMode="auto">
            <a:xfrm>
              <a:off x="5392" y="3192"/>
              <a:ext cx="52" cy="52"/>
            </a:xfrm>
            <a:custGeom>
              <a:avLst/>
              <a:gdLst>
                <a:gd name="T0" fmla="*/ 52 w 52"/>
                <a:gd name="T1" fmla="*/ 0 h 52"/>
                <a:gd name="T2" fmla="*/ 0 w 52"/>
                <a:gd name="T3" fmla="*/ 0 h 52"/>
                <a:gd name="T4" fmla="*/ 0 w 52"/>
                <a:gd name="T5" fmla="*/ 52 h 52"/>
                <a:gd name="T6" fmla="*/ 52 w 52"/>
                <a:gd name="T7" fmla="*/ 52 h 52"/>
                <a:gd name="T8" fmla="*/ 52 w 52"/>
                <a:gd name="T9" fmla="*/ 0 h 52"/>
                <a:gd name="T10" fmla="*/ 52 w 52"/>
                <a:gd name="T11" fmla="*/ 0 h 52"/>
              </a:gdLst>
              <a:ahLst/>
              <a:cxnLst>
                <a:cxn ang="0">
                  <a:pos x="T0" y="T1"/>
                </a:cxn>
                <a:cxn ang="0">
                  <a:pos x="T2" y="T3"/>
                </a:cxn>
                <a:cxn ang="0">
                  <a:pos x="T4" y="T5"/>
                </a:cxn>
                <a:cxn ang="0">
                  <a:pos x="T6" y="T7"/>
                </a:cxn>
                <a:cxn ang="0">
                  <a:pos x="T8" y="T9"/>
                </a:cxn>
                <a:cxn ang="0">
                  <a:pos x="T10" y="T11"/>
                </a:cxn>
              </a:cxnLst>
              <a:rect l="0" t="0" r="r" b="b"/>
              <a:pathLst>
                <a:path w="52" h="52">
                  <a:moveTo>
                    <a:pt x="52" y="0"/>
                  </a:moveTo>
                  <a:lnTo>
                    <a:pt x="0" y="0"/>
                  </a:lnTo>
                  <a:lnTo>
                    <a:pt x="0" y="52"/>
                  </a:lnTo>
                  <a:lnTo>
                    <a:pt x="52" y="52"/>
                  </a:lnTo>
                  <a:lnTo>
                    <a:pt x="52" y="0"/>
                  </a:lnTo>
                  <a:lnTo>
                    <a:pt x="52"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151">
              <a:extLst>
                <a:ext uri="{FF2B5EF4-FFF2-40B4-BE49-F238E27FC236}">
                  <a16:creationId xmlns:a16="http://schemas.microsoft.com/office/drawing/2014/main" id="{F65B2AE7-8821-4E5B-AB56-12AE9893D1BA}"/>
                </a:ext>
              </a:extLst>
            </p:cNvPr>
            <p:cNvSpPr>
              <a:spLocks noChangeArrowheads="1"/>
            </p:cNvSpPr>
            <p:nvPr/>
          </p:nvSpPr>
          <p:spPr bwMode="auto">
            <a:xfrm>
              <a:off x="5201" y="3256"/>
              <a:ext cx="115" cy="5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152">
              <a:extLst>
                <a:ext uri="{FF2B5EF4-FFF2-40B4-BE49-F238E27FC236}">
                  <a16:creationId xmlns:a16="http://schemas.microsoft.com/office/drawing/2014/main" id="{80F7EEE4-DF2C-4DD4-B4D9-28D5F4D551F3}"/>
                </a:ext>
              </a:extLst>
            </p:cNvPr>
            <p:cNvSpPr>
              <a:spLocks noChangeArrowheads="1"/>
            </p:cNvSpPr>
            <p:nvPr/>
          </p:nvSpPr>
          <p:spPr bwMode="auto">
            <a:xfrm>
              <a:off x="5329" y="3256"/>
              <a:ext cx="115" cy="5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53">
              <a:extLst>
                <a:ext uri="{FF2B5EF4-FFF2-40B4-BE49-F238E27FC236}">
                  <a16:creationId xmlns:a16="http://schemas.microsoft.com/office/drawing/2014/main" id="{647F198D-FEB1-4343-ACF9-69193723163E}"/>
                </a:ext>
              </a:extLst>
            </p:cNvPr>
            <p:cNvSpPr>
              <a:spLocks/>
            </p:cNvSpPr>
            <p:nvPr/>
          </p:nvSpPr>
          <p:spPr bwMode="auto">
            <a:xfrm>
              <a:off x="5233" y="3103"/>
              <a:ext cx="178" cy="62"/>
            </a:xfrm>
            <a:custGeom>
              <a:avLst/>
              <a:gdLst>
                <a:gd name="T0" fmla="*/ 178 w 178"/>
                <a:gd name="T1" fmla="*/ 31 h 62"/>
                <a:gd name="T2" fmla="*/ 146 w 178"/>
                <a:gd name="T3" fmla="*/ 0 h 62"/>
                <a:gd name="T4" fmla="*/ 146 w 178"/>
                <a:gd name="T5" fmla="*/ 21 h 62"/>
                <a:gd name="T6" fmla="*/ 0 w 178"/>
                <a:gd name="T7" fmla="*/ 21 h 62"/>
                <a:gd name="T8" fmla="*/ 0 w 178"/>
                <a:gd name="T9" fmla="*/ 43 h 62"/>
                <a:gd name="T10" fmla="*/ 146 w 178"/>
                <a:gd name="T11" fmla="*/ 43 h 62"/>
                <a:gd name="T12" fmla="*/ 146 w 178"/>
                <a:gd name="T13" fmla="*/ 62 h 62"/>
                <a:gd name="T14" fmla="*/ 178 w 178"/>
                <a:gd name="T15" fmla="*/ 31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8" h="62">
                  <a:moveTo>
                    <a:pt x="178" y="31"/>
                  </a:moveTo>
                  <a:lnTo>
                    <a:pt x="146" y="0"/>
                  </a:lnTo>
                  <a:lnTo>
                    <a:pt x="146" y="21"/>
                  </a:lnTo>
                  <a:lnTo>
                    <a:pt x="0" y="21"/>
                  </a:lnTo>
                  <a:lnTo>
                    <a:pt x="0" y="43"/>
                  </a:lnTo>
                  <a:lnTo>
                    <a:pt x="146" y="43"/>
                  </a:lnTo>
                  <a:lnTo>
                    <a:pt x="146" y="62"/>
                  </a:lnTo>
                  <a:lnTo>
                    <a:pt x="178" y="31"/>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4" name="Graphic 3">
            <a:extLst>
              <a:ext uri="{FF2B5EF4-FFF2-40B4-BE49-F238E27FC236}">
                <a16:creationId xmlns:a16="http://schemas.microsoft.com/office/drawing/2014/main" id="{4849914B-89F5-471B-80D8-8DCBC446343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75427" y="4773321"/>
            <a:ext cx="540000" cy="540000"/>
          </a:xfrm>
          <a:prstGeom prst="rect">
            <a:avLst/>
          </a:prstGeom>
        </p:spPr>
      </p:pic>
    </p:spTree>
    <p:extLst>
      <p:ext uri="{BB962C8B-B14F-4D97-AF65-F5344CB8AC3E}">
        <p14:creationId xmlns:p14="http://schemas.microsoft.com/office/powerpoint/2010/main" val="12058120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Effect transition="in" filter="fade">
                                      <p:cBhvr>
                                        <p:cTn id="13" dur="500"/>
                                        <p:tgtEl>
                                          <p:spTgt spid="8">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animEffect transition="in" filter="fade">
                                      <p:cBhvr>
                                        <p:cTn id="16" dur="500"/>
                                        <p:tgtEl>
                                          <p:spTgt spid="8">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nodeType="withEffect">
                                  <p:stCondLst>
                                    <p:cond delay="0"/>
                                  </p:stCondLst>
                                  <p:childTnLst>
                                    <p:set>
                                      <p:cBhvr>
                                        <p:cTn id="23" dur="1" fill="hold">
                                          <p:stCondLst>
                                            <p:cond delay="0"/>
                                          </p:stCondLst>
                                        </p:cTn>
                                        <p:tgtEl>
                                          <p:spTgt spid="8">
                                            <p:txEl>
                                              <p:pRg st="4" end="4"/>
                                            </p:txEl>
                                          </p:spTgt>
                                        </p:tgtEl>
                                        <p:attrNameLst>
                                          <p:attrName>style.visibility</p:attrName>
                                        </p:attrNameLst>
                                      </p:cBhvr>
                                      <p:to>
                                        <p:strVal val="visible"/>
                                      </p:to>
                                    </p:set>
                                    <p:animEffect transition="in" filter="fade">
                                      <p:cBhvr>
                                        <p:cTn id="24" dur="500"/>
                                        <p:tgtEl>
                                          <p:spTgt spid="8">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fade">
                                      <p:cBhvr>
                                        <p:cTn id="27" dur="500"/>
                                        <p:tgtEl>
                                          <p:spTgt spid="8">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fade">
                                      <p:cBhvr>
                                        <p:cTn id="30" dur="500"/>
                                        <p:tgtEl>
                                          <p:spTgt spid="8">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par>
                                <p:cTn id="36" presetID="10" presetClass="entr" presetSubtype="0" fill="hold" nodeType="withEffect">
                                  <p:stCondLst>
                                    <p:cond delay="0"/>
                                  </p:stCondLst>
                                  <p:childTnLst>
                                    <p:set>
                                      <p:cBhvr>
                                        <p:cTn id="37" dur="1" fill="hold">
                                          <p:stCondLst>
                                            <p:cond delay="0"/>
                                          </p:stCondLst>
                                        </p:cTn>
                                        <p:tgtEl>
                                          <p:spTgt spid="8">
                                            <p:txEl>
                                              <p:pRg st="8" end="8"/>
                                            </p:txEl>
                                          </p:spTgt>
                                        </p:tgtEl>
                                        <p:attrNameLst>
                                          <p:attrName>style.visibility</p:attrName>
                                        </p:attrNameLst>
                                      </p:cBhvr>
                                      <p:to>
                                        <p:strVal val="visible"/>
                                      </p:to>
                                    </p:set>
                                    <p:animEffect transition="in" filter="fade">
                                      <p:cBhvr>
                                        <p:cTn id="38" dur="500"/>
                                        <p:tgtEl>
                                          <p:spTgt spid="8">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8">
                                            <p:txEl>
                                              <p:pRg st="9" end="9"/>
                                            </p:txEl>
                                          </p:spTgt>
                                        </p:tgtEl>
                                        <p:attrNameLst>
                                          <p:attrName>style.visibility</p:attrName>
                                        </p:attrNameLst>
                                      </p:cBhvr>
                                      <p:to>
                                        <p:strVal val="visible"/>
                                      </p:to>
                                    </p:set>
                                    <p:animEffect transition="in" filter="fade">
                                      <p:cBhvr>
                                        <p:cTn id="41" dur="500"/>
                                        <p:tgtEl>
                                          <p:spTgt spid="8">
                                            <p:txEl>
                                              <p:pRg st="9" end="9"/>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500"/>
                                        <p:tgtEl>
                                          <p:spTgt spid="11"/>
                                        </p:tgtEl>
                                      </p:cBhvr>
                                    </p:animEffect>
                                  </p:childTnLst>
                                </p:cTn>
                              </p:par>
                              <p:par>
                                <p:cTn id="47" presetID="10" presetClass="entr" presetSubtype="0" fill="hold" nodeType="withEffect">
                                  <p:stCondLst>
                                    <p:cond delay="0"/>
                                  </p:stCondLst>
                                  <p:childTnLst>
                                    <p:set>
                                      <p:cBhvr>
                                        <p:cTn id="48" dur="1" fill="hold">
                                          <p:stCondLst>
                                            <p:cond delay="0"/>
                                          </p:stCondLst>
                                        </p:cTn>
                                        <p:tgtEl>
                                          <p:spTgt spid="8">
                                            <p:txEl>
                                              <p:pRg st="11" end="11"/>
                                            </p:txEl>
                                          </p:spTgt>
                                        </p:tgtEl>
                                        <p:attrNameLst>
                                          <p:attrName>style.visibility</p:attrName>
                                        </p:attrNameLst>
                                      </p:cBhvr>
                                      <p:to>
                                        <p:strVal val="visible"/>
                                      </p:to>
                                    </p:set>
                                    <p:animEffect transition="in" filter="fade">
                                      <p:cBhvr>
                                        <p:cTn id="49" dur="500"/>
                                        <p:tgtEl>
                                          <p:spTgt spid="8">
                                            <p:txEl>
                                              <p:pRg st="11" end="11"/>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8">
                                            <p:txEl>
                                              <p:pRg st="12" end="12"/>
                                            </p:txEl>
                                          </p:spTgt>
                                        </p:tgtEl>
                                        <p:attrNameLst>
                                          <p:attrName>style.visibility</p:attrName>
                                        </p:attrNameLst>
                                      </p:cBhvr>
                                      <p:to>
                                        <p:strVal val="visible"/>
                                      </p:to>
                                    </p:set>
                                    <p:animEffect transition="in" filter="fade">
                                      <p:cBhvr>
                                        <p:cTn id="52"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2F772AEF-54F2-4306-AF4E-924169A9800F}"/>
              </a:ext>
            </a:extLst>
          </p:cNvPr>
          <p:cNvSpPr txBox="1">
            <a:spLocks/>
          </p:cNvSpPr>
          <p:nvPr/>
        </p:nvSpPr>
        <p:spPr>
          <a:xfrm>
            <a:off x="1057275" y="3678299"/>
            <a:ext cx="7822955"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b="1"/>
              <a:t>Security modeling in Dataverse</a:t>
            </a:r>
            <a:endParaRPr lang="en-US"/>
          </a:p>
        </p:txBody>
      </p:sp>
      <p:pic>
        <p:nvPicPr>
          <p:cNvPr id="8" name="Graphic 7">
            <a:extLst>
              <a:ext uri="{FF2B5EF4-FFF2-40B4-BE49-F238E27FC236}">
                <a16:creationId xmlns:a16="http://schemas.microsoft.com/office/drawing/2014/main" id="{FDCAB4A0-6FD6-4B6D-8198-D49B7F651D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325" y="3693598"/>
            <a:ext cx="468000" cy="468000"/>
          </a:xfrm>
          <a:prstGeom prst="rect">
            <a:avLst/>
          </a:prstGeom>
        </p:spPr>
      </p:pic>
    </p:spTree>
    <p:extLst>
      <p:ext uri="{BB962C8B-B14F-4D97-AF65-F5344CB8AC3E}">
        <p14:creationId xmlns:p14="http://schemas.microsoft.com/office/powerpoint/2010/main" val="2593366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Dataverse security controls overview</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From fundamental security controls to exception management</a:t>
            </a:r>
          </a:p>
        </p:txBody>
      </p:sp>
      <p:sp>
        <p:nvSpPr>
          <p:cNvPr id="38" name="Arrow: Up 37">
            <a:extLst>
              <a:ext uri="{FF2B5EF4-FFF2-40B4-BE49-F238E27FC236}">
                <a16:creationId xmlns:a16="http://schemas.microsoft.com/office/drawing/2014/main" id="{C4CECF94-1D7B-4C87-8163-1E1FE8DB5D16}"/>
              </a:ext>
            </a:extLst>
          </p:cNvPr>
          <p:cNvSpPr/>
          <p:nvPr/>
        </p:nvSpPr>
        <p:spPr>
          <a:xfrm>
            <a:off x="588263" y="1503205"/>
            <a:ext cx="1424169" cy="4860824"/>
          </a:xfrm>
          <a:prstGeom prst="upArrow">
            <a:avLst>
              <a:gd name="adj1" fmla="val 62887"/>
              <a:gd name="adj2" fmla="val 38187"/>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FR" sz="1400"/>
          </a:p>
        </p:txBody>
      </p:sp>
      <p:grpSp>
        <p:nvGrpSpPr>
          <p:cNvPr id="6" name="Group 5">
            <a:extLst>
              <a:ext uri="{FF2B5EF4-FFF2-40B4-BE49-F238E27FC236}">
                <a16:creationId xmlns:a16="http://schemas.microsoft.com/office/drawing/2014/main" id="{2C39B8DD-F8CB-4845-926D-4D122197A3F2}"/>
              </a:ext>
            </a:extLst>
          </p:cNvPr>
          <p:cNvGrpSpPr/>
          <p:nvPr/>
        </p:nvGrpSpPr>
        <p:grpSpPr>
          <a:xfrm>
            <a:off x="9430597" y="4561111"/>
            <a:ext cx="2761403" cy="1677849"/>
            <a:chOff x="9430597" y="4561111"/>
            <a:chExt cx="2761403" cy="1677849"/>
          </a:xfrm>
        </p:grpSpPr>
        <p:sp>
          <p:nvSpPr>
            <p:cNvPr id="44" name="Right Brace 43">
              <a:extLst>
                <a:ext uri="{FF2B5EF4-FFF2-40B4-BE49-F238E27FC236}">
                  <a16:creationId xmlns:a16="http://schemas.microsoft.com/office/drawing/2014/main" id="{C73E72A0-A4F6-49CD-B35F-D05420E7C92A}"/>
                </a:ext>
              </a:extLst>
            </p:cNvPr>
            <p:cNvSpPr/>
            <p:nvPr/>
          </p:nvSpPr>
          <p:spPr>
            <a:xfrm>
              <a:off x="9430597" y="4638733"/>
              <a:ext cx="269314" cy="1532944"/>
            </a:xfrm>
            <a:prstGeom prst="rightBrace">
              <a:avLst/>
            </a:prstGeom>
            <a:ln w="12700">
              <a:solidFill>
                <a:srgbClr val="4CB1FF"/>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FR" sz="1400"/>
            </a:p>
          </p:txBody>
        </p:sp>
        <p:sp>
          <p:nvSpPr>
            <p:cNvPr id="45" name="Zone de texte 2">
              <a:extLst>
                <a:ext uri="{FF2B5EF4-FFF2-40B4-BE49-F238E27FC236}">
                  <a16:creationId xmlns:a16="http://schemas.microsoft.com/office/drawing/2014/main" id="{E7D3C2CF-B8D4-4645-B26F-1CFB68C28322}"/>
                </a:ext>
              </a:extLst>
            </p:cNvPr>
            <p:cNvSpPr txBox="1">
              <a:spLocks noChangeArrowheads="1"/>
            </p:cNvSpPr>
            <p:nvPr/>
          </p:nvSpPr>
          <p:spPr bwMode="auto">
            <a:xfrm>
              <a:off x="9711257" y="4561111"/>
              <a:ext cx="2480743" cy="1677849"/>
            </a:xfrm>
            <a:prstGeom prst="rect">
              <a:avLst/>
            </a:prstGeom>
            <a:noFill/>
            <a:ln w="9525">
              <a:noFill/>
              <a:miter lim="800000"/>
              <a:headEnd/>
              <a:tailEnd/>
            </a:ln>
          </p:spPr>
          <p:txBody>
            <a:bodyPr rot="0" vert="horz" wrap="square" lIns="91440" tIns="45720" rIns="91440" bIns="45720" anchor="ctr" anchorCtr="0">
              <a:noAutofit/>
            </a:bodyPr>
            <a:lstStyle/>
            <a:p>
              <a:pPr>
                <a:lnSpc>
                  <a:spcPct val="107000"/>
                </a:lnSpc>
                <a:spcAft>
                  <a:spcPts val="800"/>
                </a:spcAft>
              </a:pPr>
              <a:r>
                <a:rPr lang="en-US" sz="1400">
                  <a:effectLst/>
                  <a:ea typeface="Calibri" panose="020F0502020204030204" pitchFamily="34" charset="0"/>
                  <a:cs typeface="Arial" panose="020B0604020202020204" pitchFamily="34" charset="0"/>
                </a:rPr>
                <a:t>These controls generally cover most requirements.</a:t>
              </a:r>
              <a:endParaRPr lang="fr-FR" sz="1400">
                <a:effectLst/>
                <a:ea typeface="Calibri" panose="020F0502020204030204" pitchFamily="34" charset="0"/>
                <a:cs typeface="Arial" panose="020B0604020202020204" pitchFamily="34" charset="0"/>
              </a:endParaRPr>
            </a:p>
          </p:txBody>
        </p:sp>
      </p:grpSp>
      <p:grpSp>
        <p:nvGrpSpPr>
          <p:cNvPr id="7" name="Group 6">
            <a:extLst>
              <a:ext uri="{FF2B5EF4-FFF2-40B4-BE49-F238E27FC236}">
                <a16:creationId xmlns:a16="http://schemas.microsoft.com/office/drawing/2014/main" id="{E4377118-88FC-4220-864D-F827C12D0444}"/>
              </a:ext>
            </a:extLst>
          </p:cNvPr>
          <p:cNvGrpSpPr/>
          <p:nvPr/>
        </p:nvGrpSpPr>
        <p:grpSpPr>
          <a:xfrm>
            <a:off x="7619588" y="2944354"/>
            <a:ext cx="4214308" cy="1532944"/>
            <a:chOff x="7619588" y="2944354"/>
            <a:chExt cx="4214308" cy="1532944"/>
          </a:xfrm>
        </p:grpSpPr>
        <p:sp>
          <p:nvSpPr>
            <p:cNvPr id="46" name="Right Brace 45">
              <a:extLst>
                <a:ext uri="{FF2B5EF4-FFF2-40B4-BE49-F238E27FC236}">
                  <a16:creationId xmlns:a16="http://schemas.microsoft.com/office/drawing/2014/main" id="{5B7A0FAD-1B4D-4E5C-978A-0415E4FE2B97}"/>
                </a:ext>
              </a:extLst>
            </p:cNvPr>
            <p:cNvSpPr/>
            <p:nvPr/>
          </p:nvSpPr>
          <p:spPr>
            <a:xfrm>
              <a:off x="7619588" y="2944354"/>
              <a:ext cx="269314" cy="1532944"/>
            </a:xfrm>
            <a:prstGeom prst="rightBrace">
              <a:avLst/>
            </a:prstGeom>
            <a:ln w="12700">
              <a:solidFill>
                <a:srgbClr val="4CB1FF"/>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FR" sz="1400"/>
            </a:p>
          </p:txBody>
        </p:sp>
        <p:sp>
          <p:nvSpPr>
            <p:cNvPr id="47" name="Zone de texte 2">
              <a:extLst>
                <a:ext uri="{FF2B5EF4-FFF2-40B4-BE49-F238E27FC236}">
                  <a16:creationId xmlns:a16="http://schemas.microsoft.com/office/drawing/2014/main" id="{4B7216DE-41D7-47E7-94AB-F7D8B127E650}"/>
                </a:ext>
              </a:extLst>
            </p:cNvPr>
            <p:cNvSpPr txBox="1">
              <a:spLocks noChangeArrowheads="1"/>
            </p:cNvSpPr>
            <p:nvPr/>
          </p:nvSpPr>
          <p:spPr bwMode="auto">
            <a:xfrm>
              <a:off x="7929621" y="3144754"/>
              <a:ext cx="3904275" cy="1132143"/>
            </a:xfrm>
            <a:prstGeom prst="rect">
              <a:avLst/>
            </a:prstGeom>
            <a:noFill/>
            <a:ln w="9525">
              <a:noFill/>
              <a:miter lim="800000"/>
              <a:headEnd/>
              <a:tailEnd/>
            </a:ln>
          </p:spPr>
          <p:txBody>
            <a:bodyPr rot="0" vert="horz" wrap="square" lIns="91440" tIns="45720" rIns="91440" bIns="45720" anchor="ctr" anchorCtr="0">
              <a:noAutofit/>
            </a:bodyPr>
            <a:lstStyle/>
            <a:p>
              <a:pPr>
                <a:lnSpc>
                  <a:spcPct val="107000"/>
                </a:lnSpc>
                <a:spcAft>
                  <a:spcPts val="800"/>
                </a:spcAft>
              </a:pPr>
              <a:r>
                <a:rPr lang="en-US" sz="1400">
                  <a:effectLst/>
                  <a:ea typeface="Calibri" panose="020F0502020204030204" pitchFamily="34" charset="0"/>
                  <a:cs typeface="Arial" panose="020B0604020202020204" pitchFamily="34" charset="0"/>
                </a:rPr>
                <a:t>These options allow to handle exceptions to the fundamental security controls more easily.</a:t>
              </a:r>
              <a:endParaRPr lang="fr-FR" sz="1400">
                <a:effectLst/>
                <a:ea typeface="Calibri" panose="020F0502020204030204" pitchFamily="34" charset="0"/>
                <a:cs typeface="Arial" panose="020B0604020202020204" pitchFamily="34" charset="0"/>
              </a:endParaRPr>
            </a:p>
          </p:txBody>
        </p:sp>
      </p:grpSp>
      <p:grpSp>
        <p:nvGrpSpPr>
          <p:cNvPr id="8" name="Group 7">
            <a:extLst>
              <a:ext uri="{FF2B5EF4-FFF2-40B4-BE49-F238E27FC236}">
                <a16:creationId xmlns:a16="http://schemas.microsoft.com/office/drawing/2014/main" id="{74D88E70-32F6-4FC5-9672-A34E75895D6D}"/>
              </a:ext>
            </a:extLst>
          </p:cNvPr>
          <p:cNvGrpSpPr/>
          <p:nvPr/>
        </p:nvGrpSpPr>
        <p:grpSpPr>
          <a:xfrm>
            <a:off x="5741002" y="2204985"/>
            <a:ext cx="5855228" cy="617728"/>
            <a:chOff x="5741002" y="2204985"/>
            <a:chExt cx="5855228" cy="617728"/>
          </a:xfrm>
        </p:grpSpPr>
        <p:sp>
          <p:nvSpPr>
            <p:cNvPr id="48" name="Right Brace 47">
              <a:extLst>
                <a:ext uri="{FF2B5EF4-FFF2-40B4-BE49-F238E27FC236}">
                  <a16:creationId xmlns:a16="http://schemas.microsoft.com/office/drawing/2014/main" id="{D35EDE4F-C72B-4A4C-A8B0-1A5A73AE371B}"/>
                </a:ext>
              </a:extLst>
            </p:cNvPr>
            <p:cNvSpPr/>
            <p:nvPr/>
          </p:nvSpPr>
          <p:spPr>
            <a:xfrm>
              <a:off x="5741002" y="2204985"/>
              <a:ext cx="283816" cy="617728"/>
            </a:xfrm>
            <a:prstGeom prst="rightBrace">
              <a:avLst/>
            </a:prstGeom>
            <a:ln w="12700">
              <a:solidFill>
                <a:srgbClr val="4CB1FF"/>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FR" sz="1400"/>
            </a:p>
          </p:txBody>
        </p:sp>
        <p:sp>
          <p:nvSpPr>
            <p:cNvPr id="49" name="Zone de texte 2">
              <a:extLst>
                <a:ext uri="{FF2B5EF4-FFF2-40B4-BE49-F238E27FC236}">
                  <a16:creationId xmlns:a16="http://schemas.microsoft.com/office/drawing/2014/main" id="{97BD45DD-4748-4E8C-A782-88BEC6F03B27}"/>
                </a:ext>
              </a:extLst>
            </p:cNvPr>
            <p:cNvSpPr txBox="1">
              <a:spLocks noChangeArrowheads="1"/>
            </p:cNvSpPr>
            <p:nvPr/>
          </p:nvSpPr>
          <p:spPr bwMode="auto">
            <a:xfrm>
              <a:off x="6096000" y="2290729"/>
              <a:ext cx="5500230" cy="487273"/>
            </a:xfrm>
            <a:prstGeom prst="rect">
              <a:avLst/>
            </a:prstGeom>
            <a:noFill/>
            <a:ln w="9525">
              <a:noFill/>
              <a:miter lim="800000"/>
              <a:headEnd/>
              <a:tailEnd/>
            </a:ln>
          </p:spPr>
          <p:txBody>
            <a:bodyPr rot="0" vert="horz" wrap="square" lIns="91440" tIns="45720" rIns="91440" bIns="45720" anchor="ctr" anchorCtr="0">
              <a:noAutofit/>
            </a:bodyPr>
            <a:lstStyle/>
            <a:p>
              <a:pPr>
                <a:lnSpc>
                  <a:spcPct val="107000"/>
                </a:lnSpc>
                <a:spcAft>
                  <a:spcPts val="800"/>
                </a:spcAft>
              </a:pPr>
              <a:r>
                <a:rPr lang="en-US" sz="1400">
                  <a:effectLst/>
                  <a:ea typeface="Calibri" panose="020F0502020204030204" pitchFamily="34" charset="0"/>
                  <a:cs typeface="Arial" panose="020B0604020202020204" pitchFamily="34" charset="0"/>
                </a:rPr>
                <a:t>Used to manually handle exceptions to the model.</a:t>
              </a:r>
              <a:endParaRPr lang="fr-FR" sz="1400">
                <a:effectLst/>
                <a:ea typeface="Calibri" panose="020F0502020204030204" pitchFamily="34" charset="0"/>
                <a:cs typeface="Arial" panose="020B0604020202020204" pitchFamily="34" charset="0"/>
              </a:endParaRPr>
            </a:p>
          </p:txBody>
        </p:sp>
      </p:grpSp>
      <p:sp>
        <p:nvSpPr>
          <p:cNvPr id="41" name="Rectangle 40">
            <a:extLst>
              <a:ext uri="{FF2B5EF4-FFF2-40B4-BE49-F238E27FC236}">
                <a16:creationId xmlns:a16="http://schemas.microsoft.com/office/drawing/2014/main" id="{D61E41A3-C232-4A6F-9E09-E93FCE5D3CB2}"/>
              </a:ext>
            </a:extLst>
          </p:cNvPr>
          <p:cNvSpPr/>
          <p:nvPr/>
        </p:nvSpPr>
        <p:spPr>
          <a:xfrm>
            <a:off x="1105357" y="2204985"/>
            <a:ext cx="4527760" cy="61772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lvl="1">
              <a:lnSpc>
                <a:spcPct val="107000"/>
              </a:lnSpc>
              <a:spcAft>
                <a:spcPts val="800"/>
              </a:spcAft>
            </a:pPr>
            <a:r>
              <a:rPr lang="en-US" sz="1400" b="1">
                <a:effectLst/>
                <a:ea typeface="Calibri" panose="020F0502020204030204" pitchFamily="34" charset="0"/>
                <a:cs typeface="Arial" panose="020B0604020202020204" pitchFamily="34" charset="0"/>
              </a:rPr>
              <a:t>Manually sharing records</a:t>
            </a:r>
            <a:endParaRPr lang="fr-FR" sz="1400">
              <a:effectLst/>
              <a:ea typeface="Calibri" panose="020F0502020204030204" pitchFamily="34" charset="0"/>
              <a:cs typeface="Arial" panose="020B0604020202020204" pitchFamily="34" charset="0"/>
            </a:endParaRPr>
          </a:p>
        </p:txBody>
      </p:sp>
      <p:sp>
        <p:nvSpPr>
          <p:cNvPr id="42" name="Rectangle 41">
            <a:extLst>
              <a:ext uri="{FF2B5EF4-FFF2-40B4-BE49-F238E27FC236}">
                <a16:creationId xmlns:a16="http://schemas.microsoft.com/office/drawing/2014/main" id="{8721C1EA-AF9F-4D9B-BA66-9115633C343F}"/>
              </a:ext>
            </a:extLst>
          </p:cNvPr>
          <p:cNvSpPr/>
          <p:nvPr/>
        </p:nvSpPr>
        <p:spPr>
          <a:xfrm>
            <a:off x="1105357" y="2944364"/>
            <a:ext cx="6363689" cy="154432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lvl="1">
              <a:lnSpc>
                <a:spcPct val="107000"/>
              </a:lnSpc>
              <a:spcAft>
                <a:spcPts val="800"/>
              </a:spcAft>
            </a:pPr>
            <a:r>
              <a:rPr lang="en-US" sz="1400" b="1">
                <a:cs typeface="Arial" panose="020B0604020202020204" pitchFamily="34" charset="0"/>
              </a:rPr>
              <a:t>Additional controls:</a:t>
            </a:r>
            <a:endParaRPr lang="fr-FR" sz="1400" b="1">
              <a:cs typeface="Arial" panose="020B0604020202020204" pitchFamily="34" charset="0"/>
            </a:endParaRPr>
          </a:p>
          <a:p>
            <a:pPr marL="447675" lvl="1" indent="-265113">
              <a:lnSpc>
                <a:spcPct val="107000"/>
              </a:lnSpc>
              <a:buFont typeface="Arial" panose="020B0604020202020204" pitchFamily="34" charset="0"/>
              <a:buChar char="•"/>
            </a:pPr>
            <a:r>
              <a:rPr lang="en-US" sz="1400">
                <a:cs typeface="Arial" panose="020B0604020202020204" pitchFamily="34" charset="0"/>
              </a:rPr>
              <a:t>Hierarchy security</a:t>
            </a:r>
            <a:endParaRPr lang="fr-FR" sz="1400">
              <a:cs typeface="Arial" panose="020B0604020202020204" pitchFamily="34" charset="0"/>
            </a:endParaRPr>
          </a:p>
          <a:p>
            <a:pPr marL="447675" lvl="1" indent="-265113">
              <a:lnSpc>
                <a:spcPct val="107000"/>
              </a:lnSpc>
              <a:buFont typeface="Arial" panose="020B0604020202020204" pitchFamily="34" charset="0"/>
              <a:buChar char="•"/>
            </a:pPr>
            <a:r>
              <a:rPr lang="en-US" sz="1400">
                <a:cs typeface="Arial" panose="020B0604020202020204" pitchFamily="34" charset="0"/>
              </a:rPr>
              <a:t>Field-level security</a:t>
            </a:r>
            <a:endParaRPr lang="fr-FR" sz="1400">
              <a:cs typeface="Arial" panose="020B0604020202020204" pitchFamily="34" charset="0"/>
            </a:endParaRPr>
          </a:p>
          <a:p>
            <a:pPr marL="447675" lvl="1" indent="-265113">
              <a:lnSpc>
                <a:spcPct val="107000"/>
              </a:lnSpc>
              <a:buFont typeface="Arial" panose="020B0604020202020204" pitchFamily="34" charset="0"/>
              <a:buChar char="•"/>
            </a:pPr>
            <a:r>
              <a:rPr lang="en-US" sz="1400">
                <a:cs typeface="Arial" panose="020B0604020202020204" pitchFamily="34" charset="0"/>
              </a:rPr>
              <a:t>Access teams</a:t>
            </a:r>
            <a:endParaRPr lang="fr-FR" sz="1400">
              <a:cs typeface="Arial" panose="020B0604020202020204" pitchFamily="34" charset="0"/>
            </a:endParaRPr>
          </a:p>
          <a:p>
            <a:pPr marL="447675" lvl="1" indent="-265113">
              <a:lnSpc>
                <a:spcPct val="107000"/>
              </a:lnSpc>
              <a:spcAft>
                <a:spcPts val="800"/>
              </a:spcAft>
              <a:buFont typeface="Arial" panose="020B0604020202020204" pitchFamily="34" charset="0"/>
              <a:buChar char="•"/>
            </a:pPr>
            <a:r>
              <a:rPr lang="en-US" sz="1400">
                <a:cs typeface="Arial" panose="020B0604020202020204" pitchFamily="34" charset="0"/>
              </a:rPr>
              <a:t>Table relationships behaviors</a:t>
            </a:r>
            <a:endParaRPr lang="fr-FR" sz="1400">
              <a:cs typeface="Arial" panose="020B0604020202020204" pitchFamily="34" charset="0"/>
            </a:endParaRPr>
          </a:p>
        </p:txBody>
      </p:sp>
      <p:sp>
        <p:nvSpPr>
          <p:cNvPr id="43" name="Rectangle 42">
            <a:extLst>
              <a:ext uri="{FF2B5EF4-FFF2-40B4-BE49-F238E27FC236}">
                <a16:creationId xmlns:a16="http://schemas.microsoft.com/office/drawing/2014/main" id="{131C06EB-3080-45C3-95A2-66F15960FB3E}"/>
              </a:ext>
            </a:extLst>
          </p:cNvPr>
          <p:cNvSpPr/>
          <p:nvPr/>
        </p:nvSpPr>
        <p:spPr>
          <a:xfrm>
            <a:off x="1105357" y="4627876"/>
            <a:ext cx="8198538" cy="154432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lvl="1">
              <a:lnSpc>
                <a:spcPct val="107000"/>
              </a:lnSpc>
              <a:spcAft>
                <a:spcPts val="800"/>
              </a:spcAft>
            </a:pPr>
            <a:r>
              <a:rPr lang="en-US" sz="1400" b="1">
                <a:effectLst/>
                <a:ea typeface="Calibri" panose="020F0502020204030204" pitchFamily="34" charset="0"/>
                <a:cs typeface="Arial" panose="020B0604020202020204" pitchFamily="34" charset="0"/>
              </a:rPr>
              <a:t>Fundamental security controls:</a:t>
            </a:r>
            <a:endParaRPr lang="fr-FR" sz="1400">
              <a:effectLst/>
              <a:ea typeface="Calibri" panose="020F0502020204030204" pitchFamily="34" charset="0"/>
              <a:cs typeface="Arial" panose="020B0604020202020204" pitchFamily="34" charset="0"/>
            </a:endParaRPr>
          </a:p>
          <a:p>
            <a:pPr marL="447675" lvl="1" indent="-265113">
              <a:lnSpc>
                <a:spcPct val="107000"/>
              </a:lnSpc>
              <a:buFont typeface="Arial" panose="020B0604020202020204" pitchFamily="34" charset="0"/>
              <a:buChar char="•"/>
            </a:pPr>
            <a:r>
              <a:rPr lang="en-US" sz="1400">
                <a:cs typeface="Arial" panose="020B0604020202020204" pitchFamily="34" charset="0"/>
              </a:rPr>
              <a:t>Hierarchy of business units</a:t>
            </a:r>
          </a:p>
          <a:p>
            <a:pPr marL="447675" lvl="1" indent="-265113">
              <a:lnSpc>
                <a:spcPct val="107000"/>
              </a:lnSpc>
              <a:buFont typeface="Arial" panose="020B0604020202020204" pitchFamily="34" charset="0"/>
              <a:buChar char="•"/>
            </a:pPr>
            <a:r>
              <a:rPr lang="en-US" sz="1400">
                <a:cs typeface="Arial" panose="020B0604020202020204" pitchFamily="34" charset="0"/>
              </a:rPr>
              <a:t>Security roles </a:t>
            </a:r>
            <a:r>
              <a:rPr lang="fr-FR" sz="1100">
                <a:solidFill>
                  <a:srgbClr val="FFB900"/>
                </a:solidFill>
                <a:cs typeface="Arial" panose="020B0604020202020204" pitchFamily="34" charset="0"/>
              </a:rPr>
              <a:t>💡 </a:t>
            </a:r>
            <a:r>
              <a:rPr lang="en-US" sz="1100">
                <a:solidFill>
                  <a:srgbClr val="FFB900"/>
                </a:solidFill>
                <a:cs typeface="Arial" panose="020B0604020202020204" pitchFamily="34" charset="0"/>
              </a:rPr>
              <a:t>can now be assigned independently of the user or team’s business unit</a:t>
            </a:r>
            <a:endParaRPr lang="fr-FR" sz="1100">
              <a:solidFill>
                <a:srgbClr val="FFB900"/>
              </a:solidFill>
              <a:cs typeface="Arial" panose="020B0604020202020204" pitchFamily="34" charset="0"/>
            </a:endParaRPr>
          </a:p>
          <a:p>
            <a:pPr marL="447675" lvl="1" indent="-265113">
              <a:lnSpc>
                <a:spcPct val="107000"/>
              </a:lnSpc>
              <a:buFont typeface="Arial" panose="020B0604020202020204" pitchFamily="34" charset="0"/>
              <a:buChar char="•"/>
            </a:pPr>
            <a:r>
              <a:rPr lang="en-US" sz="1400">
                <a:cs typeface="Arial" panose="020B0604020202020204" pitchFamily="34" charset="0"/>
              </a:rPr>
              <a:t>Users and teams </a:t>
            </a:r>
            <a:endParaRPr lang="fr-FR" sz="1400">
              <a:cs typeface="Arial" panose="020B0604020202020204" pitchFamily="34" charset="0"/>
            </a:endParaRPr>
          </a:p>
          <a:p>
            <a:pPr marL="447675" lvl="1" indent="-265113">
              <a:lnSpc>
                <a:spcPct val="107000"/>
              </a:lnSpc>
              <a:spcAft>
                <a:spcPts val="800"/>
              </a:spcAft>
              <a:buFont typeface="Arial" panose="020B0604020202020204" pitchFamily="34" charset="0"/>
              <a:buChar char="•"/>
            </a:pPr>
            <a:r>
              <a:rPr lang="en-US" sz="1400">
                <a:cs typeface="Arial" panose="020B0604020202020204" pitchFamily="34" charset="0"/>
              </a:rPr>
              <a:t>Record assignment to a business unit </a:t>
            </a:r>
            <a:r>
              <a:rPr lang="fr-FR" sz="1100">
                <a:solidFill>
                  <a:srgbClr val="FFB900"/>
                </a:solidFill>
                <a:cs typeface="Arial" panose="020B0604020202020204" pitchFamily="34" charset="0"/>
              </a:rPr>
              <a:t>💡 </a:t>
            </a:r>
            <a:r>
              <a:rPr lang="en-US" sz="1100">
                <a:solidFill>
                  <a:srgbClr val="FFB900"/>
                </a:solidFill>
                <a:cs typeface="Arial" panose="020B0604020202020204" pitchFamily="34" charset="0"/>
              </a:rPr>
              <a:t>can now be different from the record owner’s business unit</a:t>
            </a:r>
            <a:endParaRPr lang="fr-FR" sz="1100">
              <a:solidFill>
                <a:srgbClr val="FFB900"/>
              </a:solidFill>
              <a:cs typeface="Arial" panose="020B0604020202020204" pitchFamily="34" charset="0"/>
            </a:endParaRPr>
          </a:p>
        </p:txBody>
      </p:sp>
      <p:pic>
        <p:nvPicPr>
          <p:cNvPr id="50" name="Graphic 49">
            <a:extLst>
              <a:ext uri="{FF2B5EF4-FFF2-40B4-BE49-F238E27FC236}">
                <a16:creationId xmlns:a16="http://schemas.microsoft.com/office/drawing/2014/main" id="{7D1FD051-0ABD-4351-8F07-5DE238A25A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98763" y="4730597"/>
            <a:ext cx="360000" cy="360000"/>
          </a:xfrm>
          <a:prstGeom prst="rect">
            <a:avLst/>
          </a:prstGeom>
        </p:spPr>
      </p:pic>
      <p:pic>
        <p:nvPicPr>
          <p:cNvPr id="51" name="Graphic 50">
            <a:extLst>
              <a:ext uri="{FF2B5EF4-FFF2-40B4-BE49-F238E27FC236}">
                <a16:creationId xmlns:a16="http://schemas.microsoft.com/office/drawing/2014/main" id="{B340C74D-3911-4636-AC96-52A497B7AE4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14465" y="3039512"/>
            <a:ext cx="324000" cy="324000"/>
          </a:xfrm>
          <a:prstGeom prst="rect">
            <a:avLst/>
          </a:prstGeom>
        </p:spPr>
      </p:pic>
      <p:pic>
        <p:nvPicPr>
          <p:cNvPr id="52" name="Graphic 51">
            <a:extLst>
              <a:ext uri="{FF2B5EF4-FFF2-40B4-BE49-F238E27FC236}">
                <a16:creationId xmlns:a16="http://schemas.microsoft.com/office/drawing/2014/main" id="{77D8FF90-6201-4DF0-9D14-13BF784FC3E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195215" y="2356788"/>
            <a:ext cx="360000" cy="360000"/>
          </a:xfrm>
          <a:prstGeom prst="rect">
            <a:avLst/>
          </a:prstGeom>
        </p:spPr>
      </p:pic>
      <p:sp>
        <p:nvSpPr>
          <p:cNvPr id="4" name="TextBox 3">
            <a:extLst>
              <a:ext uri="{FF2B5EF4-FFF2-40B4-BE49-F238E27FC236}">
                <a16:creationId xmlns:a16="http://schemas.microsoft.com/office/drawing/2014/main" id="{5AC40140-6777-4F83-BE63-C346A243DF79}"/>
              </a:ext>
            </a:extLst>
          </p:cNvPr>
          <p:cNvSpPr txBox="1"/>
          <p:nvPr/>
        </p:nvSpPr>
        <p:spPr>
          <a:xfrm>
            <a:off x="588263" y="6493265"/>
            <a:ext cx="10622539" cy="276999"/>
          </a:xfrm>
          <a:prstGeom prst="rect">
            <a:avLst/>
          </a:prstGeom>
          <a:noFill/>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effectLst/>
                <a:uLnTx/>
                <a:uFillTx/>
                <a:cs typeface="Segoe UI" panose="020B0502040204020203" pitchFamily="34" charset="0"/>
              </a:rPr>
              <a:t>Learn more on Dataverse security concepts: </a:t>
            </a:r>
            <a:r>
              <a:rPr kumimoji="0" lang="en-US" sz="1200" b="0" i="0" u="none" strike="noStrike" kern="0" cap="none" spc="0" normalizeH="0" baseline="0" noProof="0">
                <a:ln>
                  <a:noFill/>
                </a:ln>
                <a:solidFill>
                  <a:srgbClr val="50E6FF"/>
                </a:solidFill>
                <a:effectLst/>
                <a:uLnTx/>
                <a:uFillTx/>
                <a:hlinkClick r:id="rId9">
                  <a:extLst>
                    <a:ext uri="{A12FA001-AC4F-418D-AE19-62706E023703}">
                      <ahyp:hlinkClr xmlns:ahyp="http://schemas.microsoft.com/office/drawing/2018/hyperlinkcolor" val="tx"/>
                    </a:ext>
                  </a:extLst>
                </a:hlinkClick>
              </a:rPr>
              <a:t>https://docs.microsoft.com/power-platform/admin/wp-security-cds</a:t>
            </a:r>
            <a:r>
              <a:rPr kumimoji="0" lang="en-US" sz="1200" b="0" i="0" u="none" strike="noStrike" kern="0" cap="none" spc="0" normalizeH="0" baseline="0" noProof="0">
                <a:ln>
                  <a:noFill/>
                </a:ln>
                <a:solidFill>
                  <a:srgbClr val="50E6FF"/>
                </a:solidFill>
                <a:effectLst/>
                <a:uLnTx/>
                <a:uFillTx/>
              </a:rPr>
              <a:t> </a:t>
            </a:r>
          </a:p>
        </p:txBody>
      </p:sp>
    </p:spTree>
    <p:extLst>
      <p:ext uri="{BB962C8B-B14F-4D97-AF65-F5344CB8AC3E}">
        <p14:creationId xmlns:p14="http://schemas.microsoft.com/office/powerpoint/2010/main" val="27846784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ppt_x"/>
                                          </p:val>
                                        </p:tav>
                                        <p:tav tm="100000">
                                          <p:val>
                                            <p:strVal val="#ppt_x"/>
                                          </p:val>
                                        </p:tav>
                                      </p:tavLst>
                                    </p:anim>
                                    <p:anim calcmode="lin" valueType="num">
                                      <p:cBhvr additive="base">
                                        <p:cTn id="8" dur="500" fill="hold"/>
                                        <p:tgtEl>
                                          <p:spTgt spid="3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1000"/>
                                        <p:tgtEl>
                                          <p:spTgt spid="43"/>
                                        </p:tgtEl>
                                      </p:cBhvr>
                                    </p:animEffect>
                                    <p:anim calcmode="lin" valueType="num">
                                      <p:cBhvr>
                                        <p:cTn id="13" dur="1000" fill="hold"/>
                                        <p:tgtEl>
                                          <p:spTgt spid="43"/>
                                        </p:tgtEl>
                                        <p:attrNameLst>
                                          <p:attrName>ppt_x</p:attrName>
                                        </p:attrNameLst>
                                      </p:cBhvr>
                                      <p:tavLst>
                                        <p:tav tm="0">
                                          <p:val>
                                            <p:strVal val="#ppt_x"/>
                                          </p:val>
                                        </p:tav>
                                        <p:tav tm="100000">
                                          <p:val>
                                            <p:strVal val="#ppt_x"/>
                                          </p:val>
                                        </p:tav>
                                      </p:tavLst>
                                    </p:anim>
                                    <p:anim calcmode="lin" valueType="num">
                                      <p:cBhvr>
                                        <p:cTn id="14" dur="1000" fill="hold"/>
                                        <p:tgtEl>
                                          <p:spTgt spid="4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1000"/>
                                        <p:tgtEl>
                                          <p:spTgt spid="50"/>
                                        </p:tgtEl>
                                      </p:cBhvr>
                                    </p:animEffect>
                                    <p:anim calcmode="lin" valueType="num">
                                      <p:cBhvr>
                                        <p:cTn id="18" dur="1000" fill="hold"/>
                                        <p:tgtEl>
                                          <p:spTgt spid="50"/>
                                        </p:tgtEl>
                                        <p:attrNameLst>
                                          <p:attrName>ppt_x</p:attrName>
                                        </p:attrNameLst>
                                      </p:cBhvr>
                                      <p:tavLst>
                                        <p:tav tm="0">
                                          <p:val>
                                            <p:strVal val="#ppt_x"/>
                                          </p:val>
                                        </p:tav>
                                        <p:tav tm="100000">
                                          <p:val>
                                            <p:strVal val="#ppt_x"/>
                                          </p:val>
                                        </p:tav>
                                      </p:tavLst>
                                    </p:anim>
                                    <p:anim calcmode="lin" valueType="num">
                                      <p:cBhvr>
                                        <p:cTn id="19"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10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1000"/>
                                        <p:tgtEl>
                                          <p:spTgt spid="42"/>
                                        </p:tgtEl>
                                      </p:cBhvr>
                                    </p:animEffect>
                                    <p:anim calcmode="lin" valueType="num">
                                      <p:cBhvr>
                                        <p:cTn id="30" dur="1000" fill="hold"/>
                                        <p:tgtEl>
                                          <p:spTgt spid="42"/>
                                        </p:tgtEl>
                                        <p:attrNameLst>
                                          <p:attrName>ppt_x</p:attrName>
                                        </p:attrNameLst>
                                      </p:cBhvr>
                                      <p:tavLst>
                                        <p:tav tm="0">
                                          <p:val>
                                            <p:strVal val="#ppt_x"/>
                                          </p:val>
                                        </p:tav>
                                        <p:tav tm="100000">
                                          <p:val>
                                            <p:strVal val="#ppt_x"/>
                                          </p:val>
                                        </p:tav>
                                      </p:tavLst>
                                    </p:anim>
                                    <p:anim calcmode="lin" valueType="num">
                                      <p:cBhvr>
                                        <p:cTn id="31" dur="1000" fill="hold"/>
                                        <p:tgtEl>
                                          <p:spTgt spid="42"/>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1000"/>
                                        <p:tgtEl>
                                          <p:spTgt spid="51"/>
                                        </p:tgtEl>
                                      </p:cBhvr>
                                    </p:animEffect>
                                    <p:anim calcmode="lin" valueType="num">
                                      <p:cBhvr>
                                        <p:cTn id="35" dur="1000" fill="hold"/>
                                        <p:tgtEl>
                                          <p:spTgt spid="51"/>
                                        </p:tgtEl>
                                        <p:attrNameLst>
                                          <p:attrName>ppt_x</p:attrName>
                                        </p:attrNameLst>
                                      </p:cBhvr>
                                      <p:tavLst>
                                        <p:tav tm="0">
                                          <p:val>
                                            <p:strVal val="#ppt_x"/>
                                          </p:val>
                                        </p:tav>
                                        <p:tav tm="100000">
                                          <p:val>
                                            <p:strVal val="#ppt_x"/>
                                          </p:val>
                                        </p:tav>
                                      </p:tavLst>
                                    </p:anim>
                                    <p:anim calcmode="lin" valueType="num">
                                      <p:cBhvr>
                                        <p:cTn id="36"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wipe(left)">
                                      <p:cBhvr>
                                        <p:cTn id="41" dur="10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41"/>
                                        </p:tgtEl>
                                        <p:attrNameLst>
                                          <p:attrName>style.visibility</p:attrName>
                                        </p:attrNameLst>
                                      </p:cBhvr>
                                      <p:to>
                                        <p:strVal val="visible"/>
                                      </p:to>
                                    </p:set>
                                    <p:animEffect transition="in" filter="fade">
                                      <p:cBhvr>
                                        <p:cTn id="46" dur="1000"/>
                                        <p:tgtEl>
                                          <p:spTgt spid="41"/>
                                        </p:tgtEl>
                                      </p:cBhvr>
                                    </p:animEffect>
                                    <p:anim calcmode="lin" valueType="num">
                                      <p:cBhvr>
                                        <p:cTn id="47" dur="1000" fill="hold"/>
                                        <p:tgtEl>
                                          <p:spTgt spid="41"/>
                                        </p:tgtEl>
                                        <p:attrNameLst>
                                          <p:attrName>ppt_x</p:attrName>
                                        </p:attrNameLst>
                                      </p:cBhvr>
                                      <p:tavLst>
                                        <p:tav tm="0">
                                          <p:val>
                                            <p:strVal val="#ppt_x"/>
                                          </p:val>
                                        </p:tav>
                                        <p:tav tm="100000">
                                          <p:val>
                                            <p:strVal val="#ppt_x"/>
                                          </p:val>
                                        </p:tav>
                                      </p:tavLst>
                                    </p:anim>
                                    <p:anim calcmode="lin" valueType="num">
                                      <p:cBhvr>
                                        <p:cTn id="48" dur="1000" fill="hold"/>
                                        <p:tgtEl>
                                          <p:spTgt spid="41"/>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1000"/>
                                        <p:tgtEl>
                                          <p:spTgt spid="52"/>
                                        </p:tgtEl>
                                      </p:cBhvr>
                                    </p:animEffect>
                                    <p:anim calcmode="lin" valueType="num">
                                      <p:cBhvr>
                                        <p:cTn id="52" dur="1000" fill="hold"/>
                                        <p:tgtEl>
                                          <p:spTgt spid="52"/>
                                        </p:tgtEl>
                                        <p:attrNameLst>
                                          <p:attrName>ppt_x</p:attrName>
                                        </p:attrNameLst>
                                      </p:cBhvr>
                                      <p:tavLst>
                                        <p:tav tm="0">
                                          <p:val>
                                            <p:strVal val="#ppt_x"/>
                                          </p:val>
                                        </p:tav>
                                        <p:tav tm="100000">
                                          <p:val>
                                            <p:strVal val="#ppt_x"/>
                                          </p:val>
                                        </p:tav>
                                      </p:tavLst>
                                    </p:anim>
                                    <p:anim calcmode="lin" valueType="num">
                                      <p:cBhvr>
                                        <p:cTn id="53"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wipe(left)">
                                      <p:cBhvr>
                                        <p:cTn id="58" dur="1000"/>
                                        <p:tgtEl>
                                          <p:spTgt spid="8"/>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4"/>
                                        </p:tgtEl>
                                        <p:attrNameLst>
                                          <p:attrName>style.visibility</p:attrName>
                                        </p:attrNameLst>
                                      </p:cBhvr>
                                      <p:to>
                                        <p:strVal val="visible"/>
                                      </p:to>
                                    </p:set>
                                    <p:animEffect transition="in" filter="fade">
                                      <p:cBhvr>
                                        <p:cTn id="6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1" grpId="0" animBg="1"/>
      <p:bldP spid="42" grpId="0" animBg="1"/>
      <p:bldP spid="43" grpId="0" animBg="1"/>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Approaching a security model design</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Shortly after defining personas and scopes, it’s important to define how users, teams and records will be organized around the hierarchy of business units.</a:t>
            </a:r>
          </a:p>
        </p:txBody>
      </p:sp>
      <p:pic>
        <p:nvPicPr>
          <p:cNvPr id="3" name="Graphic 2">
            <a:extLst>
              <a:ext uri="{FF2B5EF4-FFF2-40B4-BE49-F238E27FC236}">
                <a16:creationId xmlns:a16="http://schemas.microsoft.com/office/drawing/2014/main" id="{CF7241E6-05EF-461F-A9A4-AAF6AA845AB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7810" y="5526790"/>
            <a:ext cx="540000" cy="540000"/>
          </a:xfrm>
          <a:prstGeom prst="rect">
            <a:avLst/>
          </a:prstGeom>
        </p:spPr>
      </p:pic>
      <p:pic>
        <p:nvPicPr>
          <p:cNvPr id="5" name="Graphic 4">
            <a:extLst>
              <a:ext uri="{FF2B5EF4-FFF2-40B4-BE49-F238E27FC236}">
                <a16:creationId xmlns:a16="http://schemas.microsoft.com/office/drawing/2014/main" id="{97603558-3B4C-4DC0-8341-478FCC615DB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7810" y="4403935"/>
            <a:ext cx="540000" cy="540000"/>
          </a:xfrm>
          <a:prstGeom prst="rect">
            <a:avLst/>
          </a:prstGeom>
        </p:spPr>
      </p:pic>
      <p:pic>
        <p:nvPicPr>
          <p:cNvPr id="7" name="Graphic 6">
            <a:extLst>
              <a:ext uri="{FF2B5EF4-FFF2-40B4-BE49-F238E27FC236}">
                <a16:creationId xmlns:a16="http://schemas.microsoft.com/office/drawing/2014/main" id="{1506477E-DD9A-4FCC-A858-29B1FC7CEB3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17810" y="3262418"/>
            <a:ext cx="540000" cy="540000"/>
          </a:xfrm>
          <a:prstGeom prst="rect">
            <a:avLst/>
          </a:prstGeom>
        </p:spPr>
      </p:pic>
      <p:pic>
        <p:nvPicPr>
          <p:cNvPr id="9" name="Graphic 8">
            <a:extLst>
              <a:ext uri="{FF2B5EF4-FFF2-40B4-BE49-F238E27FC236}">
                <a16:creationId xmlns:a16="http://schemas.microsoft.com/office/drawing/2014/main" id="{6CD62D2A-FEDE-40E3-9ECA-17BFAD81DFA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17810" y="2120901"/>
            <a:ext cx="540000" cy="540000"/>
          </a:xfrm>
          <a:prstGeom prst="rect">
            <a:avLst/>
          </a:prstGeom>
        </p:spPr>
      </p:pic>
      <p:sp>
        <p:nvSpPr>
          <p:cNvPr id="11" name="Content Placeholder 6">
            <a:extLst>
              <a:ext uri="{FF2B5EF4-FFF2-40B4-BE49-F238E27FC236}">
                <a16:creationId xmlns:a16="http://schemas.microsoft.com/office/drawing/2014/main" id="{A54AC915-A98D-4FD8-9AF8-0F360F4C65D9}"/>
              </a:ext>
            </a:extLst>
          </p:cNvPr>
          <p:cNvSpPr txBox="1">
            <a:spLocks/>
          </p:cNvSpPr>
          <p:nvPr/>
        </p:nvSpPr>
        <p:spPr>
          <a:xfrm>
            <a:off x="1390262" y="2104103"/>
            <a:ext cx="10344538" cy="4185761"/>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a:t>Define what data you’re trying to secure</a:t>
            </a:r>
          </a:p>
          <a:p>
            <a:pPr marL="0" indent="0">
              <a:buNone/>
            </a:pPr>
            <a:r>
              <a:rPr lang="en-US" sz="1600"/>
              <a:t>Reflect on the required granularity between organizational and confidential data. </a:t>
            </a:r>
          </a:p>
          <a:p>
            <a:pPr marL="0" indent="0">
              <a:buNone/>
            </a:pPr>
            <a:r>
              <a:rPr lang="en-US" sz="1600"/>
              <a:t>Consider splitting data into separate tables when there is a mix of company and commercial data.</a:t>
            </a:r>
            <a:br>
              <a:rPr lang="en-US" sz="1600"/>
            </a:br>
            <a:endParaRPr lang="en-US" sz="1600"/>
          </a:p>
          <a:p>
            <a:pPr marL="0" indent="0">
              <a:buNone/>
            </a:pPr>
            <a:r>
              <a:rPr lang="en-US" sz="1600" b="1"/>
              <a:t>Define the hierarchy of business units</a:t>
            </a:r>
          </a:p>
          <a:p>
            <a:pPr marL="0" indent="0">
              <a:buNone/>
            </a:pPr>
            <a:r>
              <a:rPr lang="en-US" sz="1600"/>
              <a:t>Business units shouldn’t necessarily reflect an internal organization: they define the hierarchical structure of users, teams, and records. They work in conjunction with security roles to grant access to data for specific scopes.</a:t>
            </a:r>
          </a:p>
          <a:p>
            <a:pPr marL="0" indent="0">
              <a:buNone/>
            </a:pPr>
            <a:endParaRPr lang="en-US" sz="1600" b="1"/>
          </a:p>
          <a:p>
            <a:pPr marL="0" indent="0">
              <a:buNone/>
            </a:pPr>
            <a:r>
              <a:rPr lang="en-US" sz="1600" b="1"/>
              <a:t>Define how users and teams are organized in the hierarchy of business units</a:t>
            </a:r>
          </a:p>
          <a:p>
            <a:pPr marL="0" indent="0">
              <a:buNone/>
            </a:pPr>
            <a:r>
              <a:rPr lang="en-US" sz="1600"/>
              <a:t>In some situations, users can remain at the root business unit level while security roles scoped to other business units allow to tailor access rights to another business unit. Security roles inherited from teams also allow rich setups.</a:t>
            </a:r>
          </a:p>
          <a:p>
            <a:pPr marL="0" indent="0">
              <a:buNone/>
            </a:pPr>
            <a:endParaRPr lang="en-US" sz="1600" b="1"/>
          </a:p>
          <a:p>
            <a:pPr marL="0" indent="0">
              <a:buNone/>
            </a:pPr>
            <a:r>
              <a:rPr lang="en-US" sz="1600" b="1"/>
              <a:t>Define how records are organized in the hierarchy of business units</a:t>
            </a:r>
          </a:p>
          <a:p>
            <a:pPr marL="0" indent="0">
              <a:buNone/>
            </a:pPr>
            <a:r>
              <a:rPr lang="en-US" sz="1600"/>
              <a:t>By default, records belong to their owner’s business unit. This can be overridden by changing the “Owning Business Unit” column of a table, so that records can be assigned to a business unit irrespective of their owner’s.</a:t>
            </a:r>
          </a:p>
        </p:txBody>
      </p:sp>
    </p:spTree>
    <p:extLst>
      <p:ext uri="{BB962C8B-B14F-4D97-AF65-F5344CB8AC3E}">
        <p14:creationId xmlns:p14="http://schemas.microsoft.com/office/powerpoint/2010/main" val="9352315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xEl>
                                              <p:pRg st="2" end="2"/>
                                            </p:txEl>
                                          </p:spTgt>
                                        </p:tgtEl>
                                        <p:attrNameLst>
                                          <p:attrName>style.visibility</p:attrName>
                                        </p:attrNameLst>
                                      </p:cBhvr>
                                      <p:to>
                                        <p:strVal val="visible"/>
                                      </p:to>
                                    </p:set>
                                    <p:animEffect transition="in" filter="fade">
                                      <p:cBhvr>
                                        <p:cTn id="16" dur="500"/>
                                        <p:tgtEl>
                                          <p:spTgt spid="11">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nodeType="withEffect">
                                  <p:stCondLst>
                                    <p:cond delay="0"/>
                                  </p:stCondLst>
                                  <p:childTnLst>
                                    <p:set>
                                      <p:cBhvr>
                                        <p:cTn id="23" dur="1" fill="hold">
                                          <p:stCondLst>
                                            <p:cond delay="0"/>
                                          </p:stCondLst>
                                        </p:cTn>
                                        <p:tgtEl>
                                          <p:spTgt spid="11">
                                            <p:txEl>
                                              <p:pRg st="3" end="3"/>
                                            </p:txEl>
                                          </p:spTgt>
                                        </p:tgtEl>
                                        <p:attrNameLst>
                                          <p:attrName>style.visibility</p:attrName>
                                        </p:attrNameLst>
                                      </p:cBhvr>
                                      <p:to>
                                        <p:strVal val="visible"/>
                                      </p:to>
                                    </p:set>
                                    <p:animEffect transition="in" filter="fade">
                                      <p:cBhvr>
                                        <p:cTn id="24" dur="500"/>
                                        <p:tgtEl>
                                          <p:spTgt spid="11">
                                            <p:txEl>
                                              <p:pRg st="3" end="3"/>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fade">
                                      <p:cBhvr>
                                        <p:cTn id="27" dur="500"/>
                                        <p:tgtEl>
                                          <p:spTgt spid="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par>
                                <p:cTn id="33" presetID="10" presetClass="entr" presetSubtype="0" fill="hold" nodeType="withEffect">
                                  <p:stCondLst>
                                    <p:cond delay="0"/>
                                  </p:stCondLst>
                                  <p:childTnLst>
                                    <p:set>
                                      <p:cBhvr>
                                        <p:cTn id="34" dur="1" fill="hold">
                                          <p:stCondLst>
                                            <p:cond delay="0"/>
                                          </p:stCondLst>
                                        </p:cTn>
                                        <p:tgtEl>
                                          <p:spTgt spid="11">
                                            <p:txEl>
                                              <p:pRg st="6" end="6"/>
                                            </p:txEl>
                                          </p:spTgt>
                                        </p:tgtEl>
                                        <p:attrNameLst>
                                          <p:attrName>style.visibility</p:attrName>
                                        </p:attrNameLst>
                                      </p:cBhvr>
                                      <p:to>
                                        <p:strVal val="visible"/>
                                      </p:to>
                                    </p:set>
                                    <p:animEffect transition="in" filter="fade">
                                      <p:cBhvr>
                                        <p:cTn id="35" dur="500"/>
                                        <p:tgtEl>
                                          <p:spTgt spid="11">
                                            <p:txEl>
                                              <p:pRg st="6" end="6"/>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1">
                                            <p:txEl>
                                              <p:pRg st="7" end="7"/>
                                            </p:txEl>
                                          </p:spTgt>
                                        </p:tgtEl>
                                        <p:attrNameLst>
                                          <p:attrName>style.visibility</p:attrName>
                                        </p:attrNameLst>
                                      </p:cBhvr>
                                      <p:to>
                                        <p:strVal val="visible"/>
                                      </p:to>
                                    </p:set>
                                    <p:animEffect transition="in" filter="fade">
                                      <p:cBhvr>
                                        <p:cTn id="38" dur="500"/>
                                        <p:tgtEl>
                                          <p:spTgt spid="11">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500"/>
                                        <p:tgtEl>
                                          <p:spTgt spid="3"/>
                                        </p:tgtEl>
                                      </p:cBhvr>
                                    </p:animEffect>
                                  </p:childTnLst>
                                </p:cTn>
                              </p:par>
                              <p:par>
                                <p:cTn id="44" presetID="10" presetClass="entr" presetSubtype="0" fill="hold" nodeType="withEffect">
                                  <p:stCondLst>
                                    <p:cond delay="0"/>
                                  </p:stCondLst>
                                  <p:childTnLst>
                                    <p:set>
                                      <p:cBhvr>
                                        <p:cTn id="45" dur="1" fill="hold">
                                          <p:stCondLst>
                                            <p:cond delay="0"/>
                                          </p:stCondLst>
                                        </p:cTn>
                                        <p:tgtEl>
                                          <p:spTgt spid="11">
                                            <p:txEl>
                                              <p:pRg st="9" end="9"/>
                                            </p:txEl>
                                          </p:spTgt>
                                        </p:tgtEl>
                                        <p:attrNameLst>
                                          <p:attrName>style.visibility</p:attrName>
                                        </p:attrNameLst>
                                      </p:cBhvr>
                                      <p:to>
                                        <p:strVal val="visible"/>
                                      </p:to>
                                    </p:set>
                                    <p:animEffect transition="in" filter="fade">
                                      <p:cBhvr>
                                        <p:cTn id="46" dur="500"/>
                                        <p:tgtEl>
                                          <p:spTgt spid="11">
                                            <p:txEl>
                                              <p:pRg st="9" end="9"/>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11">
                                            <p:txEl>
                                              <p:pRg st="10" end="10"/>
                                            </p:txEl>
                                          </p:spTgt>
                                        </p:tgtEl>
                                        <p:attrNameLst>
                                          <p:attrName>style.visibility</p:attrName>
                                        </p:attrNameLst>
                                      </p:cBhvr>
                                      <p:to>
                                        <p:strVal val="visible"/>
                                      </p:to>
                                    </p:set>
                                    <p:animEffect transition="in" filter="fade">
                                      <p:cBhvr>
                                        <p:cTn id="49" dur="500"/>
                                        <p:tgtEl>
                                          <p:spTgt spid="11">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Documenting a security model</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Security model design should typically contain:</a:t>
            </a:r>
          </a:p>
        </p:txBody>
      </p:sp>
      <p:pic>
        <p:nvPicPr>
          <p:cNvPr id="5" name="Graphic 4">
            <a:extLst>
              <a:ext uri="{FF2B5EF4-FFF2-40B4-BE49-F238E27FC236}">
                <a16:creationId xmlns:a16="http://schemas.microsoft.com/office/drawing/2014/main" id="{34526723-9847-4F4F-84DE-555C0B29667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2909" y="4660183"/>
            <a:ext cx="540000" cy="540000"/>
          </a:xfrm>
          <a:prstGeom prst="rect">
            <a:avLst/>
          </a:prstGeom>
        </p:spPr>
      </p:pic>
      <p:sp>
        <p:nvSpPr>
          <p:cNvPr id="7" name="Content Placeholder 6">
            <a:extLst>
              <a:ext uri="{FF2B5EF4-FFF2-40B4-BE49-F238E27FC236}">
                <a16:creationId xmlns:a16="http://schemas.microsoft.com/office/drawing/2014/main" id="{6300C066-0A36-470F-8640-E9CFA878D541}"/>
              </a:ext>
            </a:extLst>
          </p:cNvPr>
          <p:cNvSpPr txBox="1">
            <a:spLocks/>
          </p:cNvSpPr>
          <p:nvPr/>
        </p:nvSpPr>
        <p:spPr>
          <a:xfrm>
            <a:off x="1390262" y="1766644"/>
            <a:ext cx="10058399" cy="4284250"/>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600" b="1"/>
              <a:t>An overview of the model </a:t>
            </a:r>
          </a:p>
          <a:p>
            <a:pPr marL="0" indent="0">
              <a:buFont typeface="Wingdings" panose="05000000000000000000" pitchFamily="2" charset="2"/>
              <a:buNone/>
            </a:pPr>
            <a:r>
              <a:rPr lang="en-US" sz="1600"/>
              <a:t>With the hierarchy of business units, the necessary team constructs, security mechanisms used in the project, etc.</a:t>
            </a:r>
            <a:endParaRPr lang="en-US" sz="1600" b="1"/>
          </a:p>
          <a:p>
            <a:pPr marL="0" indent="0">
              <a:buFont typeface="Wingdings" panose="05000000000000000000" pitchFamily="2" charset="2"/>
              <a:buNone/>
            </a:pPr>
            <a:endParaRPr lang="en-US" sz="1600" b="1"/>
          </a:p>
          <a:p>
            <a:pPr marL="0" indent="0">
              <a:buFont typeface="Wingdings" panose="05000000000000000000" pitchFamily="2" charset="2"/>
              <a:buNone/>
            </a:pPr>
            <a:r>
              <a:rPr lang="en-US" sz="1600" b="1"/>
              <a:t>The different security roles</a:t>
            </a:r>
          </a:p>
          <a:p>
            <a:pPr marL="0" indent="0">
              <a:buFont typeface="Wingdings" panose="05000000000000000000" pitchFamily="2" charset="2"/>
              <a:buNone/>
            </a:pPr>
            <a:r>
              <a:rPr lang="en-US" sz="1600"/>
              <a:t>With the list of tables, privileges, and access levels. </a:t>
            </a:r>
            <a:br>
              <a:rPr lang="en-US" sz="1600"/>
            </a:br>
            <a:r>
              <a:rPr lang="en-US" sz="1600"/>
              <a:t>Miscellaneous privileges should also be documented (e.g., Export to Excel, Impersonation, etc.).</a:t>
            </a:r>
          </a:p>
          <a:p>
            <a:pPr marL="0" indent="0">
              <a:buNone/>
            </a:pPr>
            <a:endParaRPr lang="en-US" sz="1600" b="1"/>
          </a:p>
          <a:p>
            <a:pPr marL="0" indent="0">
              <a:buNone/>
            </a:pPr>
            <a:r>
              <a:rPr lang="en-US" sz="1600" b="1"/>
              <a:t>The list of tables used in the project, their type of ownership and how ownership will be determined </a:t>
            </a:r>
          </a:p>
          <a:p>
            <a:pPr marL="0" indent="0">
              <a:buNone/>
            </a:pPr>
            <a:r>
              <a:rPr lang="en-US" sz="1600"/>
              <a:t>E.g., user, team or organization, what rules will determine the owner, etc.</a:t>
            </a:r>
          </a:p>
          <a:p>
            <a:pPr marL="0" indent="0">
              <a:buFont typeface="Wingdings" panose="05000000000000000000" pitchFamily="2" charset="2"/>
              <a:buNone/>
            </a:pPr>
            <a:endParaRPr lang="en-US" sz="1600" b="1"/>
          </a:p>
          <a:p>
            <a:pPr marL="0" indent="0">
              <a:buFont typeface="Wingdings" panose="05000000000000000000" pitchFamily="2" charset="2"/>
              <a:buNone/>
            </a:pPr>
            <a:r>
              <a:rPr lang="en-US" sz="1600" b="1"/>
              <a:t>Security automation business logic</a:t>
            </a:r>
            <a:br>
              <a:rPr lang="en-US" sz="1600" b="1"/>
            </a:br>
            <a:r>
              <a:rPr lang="en-US" sz="1600"/>
              <a:t>In some models, business rules are applied at the integration or application layer to help automate security.</a:t>
            </a:r>
          </a:p>
          <a:p>
            <a:pPr marL="0" indent="0">
              <a:buFont typeface="Wingdings" panose="05000000000000000000" pitchFamily="2" charset="2"/>
              <a:buNone/>
            </a:pPr>
            <a:endParaRPr lang="en-US" sz="1600" b="1"/>
          </a:p>
          <a:p>
            <a:pPr marL="0" indent="0">
              <a:buFont typeface="Wingdings" panose="05000000000000000000" pitchFamily="2" charset="2"/>
              <a:buNone/>
            </a:pPr>
            <a:r>
              <a:rPr lang="en-US" sz="1600" b="1"/>
              <a:t>The list of tables used in the project and their relevant relationship behaviors</a:t>
            </a:r>
          </a:p>
          <a:p>
            <a:pPr marL="0" indent="0">
              <a:buFont typeface="Wingdings" panose="05000000000000000000" pitchFamily="2" charset="2"/>
              <a:buNone/>
            </a:pPr>
            <a:r>
              <a:rPr lang="en-US" sz="1600"/>
              <a:t>This is especially important for assign, delete, reparent, share and unshare behaviors.</a:t>
            </a:r>
          </a:p>
        </p:txBody>
      </p:sp>
      <p:pic>
        <p:nvPicPr>
          <p:cNvPr id="9" name="Graphic 8">
            <a:extLst>
              <a:ext uri="{FF2B5EF4-FFF2-40B4-BE49-F238E27FC236}">
                <a16:creationId xmlns:a16="http://schemas.microsoft.com/office/drawing/2014/main" id="{D2ADE435-5993-489A-93DF-E160C900497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2909" y="5482019"/>
            <a:ext cx="540000" cy="540000"/>
          </a:xfrm>
          <a:prstGeom prst="rect">
            <a:avLst/>
          </a:prstGeom>
        </p:spPr>
      </p:pic>
      <p:pic>
        <p:nvPicPr>
          <p:cNvPr id="11" name="Graphic 10">
            <a:extLst>
              <a:ext uri="{FF2B5EF4-FFF2-40B4-BE49-F238E27FC236}">
                <a16:creationId xmlns:a16="http://schemas.microsoft.com/office/drawing/2014/main" id="{EA1F1F1D-FCA7-4280-BA81-A75323B9495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2909" y="1766644"/>
            <a:ext cx="540000" cy="540000"/>
          </a:xfrm>
          <a:prstGeom prst="rect">
            <a:avLst/>
          </a:prstGeom>
        </p:spPr>
      </p:pic>
      <p:pic>
        <p:nvPicPr>
          <p:cNvPr id="15" name="Graphic 14">
            <a:extLst>
              <a:ext uri="{FF2B5EF4-FFF2-40B4-BE49-F238E27FC236}">
                <a16:creationId xmlns:a16="http://schemas.microsoft.com/office/drawing/2014/main" id="{F1FFAA01-0ADB-4BFD-8BED-53E52B7A3939}"/>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62909" y="3714162"/>
            <a:ext cx="540000" cy="540000"/>
          </a:xfrm>
          <a:prstGeom prst="rect">
            <a:avLst/>
          </a:prstGeom>
        </p:spPr>
      </p:pic>
      <p:pic>
        <p:nvPicPr>
          <p:cNvPr id="17" name="Graphic 16">
            <a:extLst>
              <a:ext uri="{FF2B5EF4-FFF2-40B4-BE49-F238E27FC236}">
                <a16:creationId xmlns:a16="http://schemas.microsoft.com/office/drawing/2014/main" id="{F3E84DAB-D95D-44B1-9631-1D7CF86C454D}"/>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62909" y="2664166"/>
            <a:ext cx="540000" cy="540000"/>
          </a:xfrm>
          <a:prstGeom prst="rect">
            <a:avLst/>
          </a:prstGeom>
        </p:spPr>
      </p:pic>
    </p:spTree>
    <p:extLst>
      <p:ext uri="{BB962C8B-B14F-4D97-AF65-F5344CB8AC3E}">
        <p14:creationId xmlns:p14="http://schemas.microsoft.com/office/powerpoint/2010/main" val="5066486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Effect transition="in" filter="fade">
                                      <p:cBhvr>
                                        <p:cTn id="13" dur="500"/>
                                        <p:tgtEl>
                                          <p:spTgt spid="7">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10" presetClass="entr" presetSubtype="0" fill="hold"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500"/>
                                        <p:tgtEl>
                                          <p:spTgt spid="7">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7">
                                            <p:txEl>
                                              <p:pRg st="4" end="4"/>
                                            </p:txEl>
                                          </p:spTgt>
                                        </p:tgtEl>
                                        <p:attrNameLst>
                                          <p:attrName>style.visibility</p:attrName>
                                        </p:attrNameLst>
                                      </p:cBhvr>
                                      <p:to>
                                        <p:strVal val="visible"/>
                                      </p:to>
                                    </p:set>
                                    <p:animEffect transition="in" filter="fade">
                                      <p:cBhvr>
                                        <p:cTn id="24" dur="500"/>
                                        <p:tgtEl>
                                          <p:spTgt spid="7">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10" presetClass="entr" presetSubtype="0" fill="hold" nodeType="with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fade">
                                      <p:cBhvr>
                                        <p:cTn id="32" dur="500"/>
                                        <p:tgtEl>
                                          <p:spTgt spid="7">
                                            <p:txEl>
                                              <p:pRg st="6" end="6"/>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animEffect transition="in" filter="fade">
                                      <p:cBhvr>
                                        <p:cTn id="35" dur="500"/>
                                        <p:tgtEl>
                                          <p:spTgt spid="7">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par>
                                <p:cTn id="41" presetID="10" presetClass="entr" presetSubtype="0" fill="hold" nodeType="with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animEffect transition="in" filter="fade">
                                      <p:cBhvr>
                                        <p:cTn id="43" dur="500"/>
                                        <p:tgtEl>
                                          <p:spTgt spid="7">
                                            <p:txEl>
                                              <p:pRg st="9" end="9"/>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500"/>
                                        <p:tgtEl>
                                          <p:spTgt spid="9"/>
                                        </p:tgtEl>
                                      </p:cBhvr>
                                    </p:animEffect>
                                  </p:childTnLst>
                                </p:cTn>
                              </p:par>
                              <p:par>
                                <p:cTn id="49" presetID="10" presetClass="entr" presetSubtype="0" fill="hold" nodeType="withEffect">
                                  <p:stCondLst>
                                    <p:cond delay="0"/>
                                  </p:stCondLst>
                                  <p:childTnLst>
                                    <p:set>
                                      <p:cBhvr>
                                        <p:cTn id="50" dur="1" fill="hold">
                                          <p:stCondLst>
                                            <p:cond delay="0"/>
                                          </p:stCondLst>
                                        </p:cTn>
                                        <p:tgtEl>
                                          <p:spTgt spid="7">
                                            <p:txEl>
                                              <p:pRg st="11" end="11"/>
                                            </p:txEl>
                                          </p:spTgt>
                                        </p:tgtEl>
                                        <p:attrNameLst>
                                          <p:attrName>style.visibility</p:attrName>
                                        </p:attrNameLst>
                                      </p:cBhvr>
                                      <p:to>
                                        <p:strVal val="visible"/>
                                      </p:to>
                                    </p:set>
                                    <p:animEffect transition="in" filter="fade">
                                      <p:cBhvr>
                                        <p:cTn id="51" dur="500"/>
                                        <p:tgtEl>
                                          <p:spTgt spid="7">
                                            <p:txEl>
                                              <p:pRg st="11" end="11"/>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7">
                                            <p:txEl>
                                              <p:pRg st="12" end="12"/>
                                            </p:txEl>
                                          </p:spTgt>
                                        </p:tgtEl>
                                        <p:attrNameLst>
                                          <p:attrName>style.visibility</p:attrName>
                                        </p:attrNameLst>
                                      </p:cBhvr>
                                      <p:to>
                                        <p:strVal val="visible"/>
                                      </p:to>
                                    </p:set>
                                    <p:animEffect transition="in" filter="fade">
                                      <p:cBhvr>
                                        <p:cTn id="54" dur="500"/>
                                        <p:tgtEl>
                                          <p:spTgt spid="7">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Security model best practices</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Defining your Dataverse security model</a:t>
            </a:r>
          </a:p>
        </p:txBody>
      </p:sp>
      <p:sp>
        <p:nvSpPr>
          <p:cNvPr id="3" name="Content Placeholder 6">
            <a:extLst>
              <a:ext uri="{FF2B5EF4-FFF2-40B4-BE49-F238E27FC236}">
                <a16:creationId xmlns:a16="http://schemas.microsoft.com/office/drawing/2014/main" id="{D75A3BB0-5AF1-420B-968E-ACB034393A82}"/>
              </a:ext>
            </a:extLst>
          </p:cNvPr>
          <p:cNvSpPr txBox="1">
            <a:spLocks/>
          </p:cNvSpPr>
          <p:nvPr/>
        </p:nvSpPr>
        <p:spPr>
          <a:xfrm>
            <a:off x="1390262" y="1766644"/>
            <a:ext cx="10582663" cy="5022914"/>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600" b="1"/>
              <a:t>Keep your model simple and have the future in mind</a:t>
            </a:r>
          </a:p>
          <a:p>
            <a:pPr marL="0" indent="0">
              <a:buNone/>
            </a:pPr>
            <a:r>
              <a:rPr lang="en-US" sz="1600"/>
              <a:t>Be mindful of the required effort to maintain the security model. </a:t>
            </a:r>
            <a:br>
              <a:rPr lang="en-US" sz="1600"/>
            </a:br>
            <a:r>
              <a:rPr lang="en-US" sz="1600"/>
              <a:t>Anticipate the impact of reorganizations, user onboarding, user leaving or user changing roles. </a:t>
            </a:r>
            <a:br>
              <a:rPr lang="en-US" sz="1600"/>
            </a:br>
            <a:r>
              <a:rPr lang="en-US" sz="1600"/>
              <a:t>Try to limit the number of security patterns, security roles, business units (and their depth) and teams. </a:t>
            </a:r>
          </a:p>
          <a:p>
            <a:pPr marL="0" indent="0">
              <a:buNone/>
            </a:pPr>
            <a:endParaRPr lang="en-US" sz="1600"/>
          </a:p>
          <a:p>
            <a:pPr marL="0" indent="0">
              <a:buNone/>
            </a:pPr>
            <a:r>
              <a:rPr lang="en-US" sz="1600" b="1"/>
              <a:t>Avoid unhealthy patterns</a:t>
            </a:r>
          </a:p>
          <a:p>
            <a:pPr marL="0" indent="0">
              <a:buNone/>
            </a:pPr>
            <a:r>
              <a:rPr lang="en-US" sz="1600"/>
              <a:t>Automated sharing at scale is never easy to maintain and can introduce scalability and performance issues. Try to cover as many scenarios as possible with simple patterns, and only resort to sharing for exceptions to the model. </a:t>
            </a:r>
          </a:p>
          <a:p>
            <a:pPr marL="0" indent="0">
              <a:buNone/>
            </a:pPr>
            <a:r>
              <a:rPr lang="en-US" sz="1600"/>
              <a:t>Plug-ins firing on Retrieve and RetrieveMultiple events also have caveat and impact performances negatively.</a:t>
            </a:r>
          </a:p>
          <a:p>
            <a:pPr marL="0" indent="0">
              <a:buFont typeface="Wingdings" panose="05000000000000000000" pitchFamily="2" charset="2"/>
              <a:buNone/>
            </a:pPr>
            <a:endParaRPr lang="en-US" sz="1600" b="1"/>
          </a:p>
          <a:p>
            <a:pPr marL="0" indent="0">
              <a:buFont typeface="Wingdings" panose="05000000000000000000" pitchFamily="2" charset="2"/>
              <a:buNone/>
            </a:pPr>
            <a:r>
              <a:rPr lang="en-US" sz="1600" b="1"/>
              <a:t>Understand that customization of the user interface is different from securing data</a:t>
            </a:r>
          </a:p>
          <a:p>
            <a:pPr marL="0" indent="0">
              <a:buNone/>
            </a:pPr>
            <a:r>
              <a:rPr lang="en-US" sz="1600"/>
              <a:t>When a user has update privileges on a record, just because a field is set as read-only on a form doesn’t mean the data can’t be updated through other means. True security resides server-side.</a:t>
            </a:r>
            <a:br>
              <a:rPr lang="en-US" sz="1600"/>
            </a:br>
            <a:r>
              <a:rPr lang="en-US" sz="1600"/>
              <a:t>Hiding the “Export to Excel” button doesn’t mean users can’t export the data with other tools.</a:t>
            </a:r>
          </a:p>
          <a:p>
            <a:pPr marL="0" indent="0">
              <a:buNone/>
            </a:pPr>
            <a:r>
              <a:rPr lang="en-US" sz="1600"/>
              <a:t>That being said, security roles can and should also be leveraged to create simple role-based UX.</a:t>
            </a:r>
          </a:p>
          <a:p>
            <a:pPr marL="0" indent="0">
              <a:buNone/>
            </a:pPr>
            <a:endParaRPr lang="en-US" sz="1600"/>
          </a:p>
          <a:p>
            <a:pPr marL="0" indent="0">
              <a:buFont typeface="Wingdings" panose="05000000000000000000" pitchFamily="2" charset="2"/>
              <a:buNone/>
            </a:pPr>
            <a:r>
              <a:rPr lang="en-US" sz="1600" b="1"/>
              <a:t>Assess security impacts in related applications and/or features</a:t>
            </a:r>
          </a:p>
          <a:p>
            <a:pPr marL="0" indent="0">
              <a:buNone/>
            </a:pPr>
            <a:r>
              <a:rPr lang="en-US" sz="1600"/>
              <a:t>Evaluate access rights in satellite apps and services (e.g., Customer Insights, SharePoint, Teams, Portals, Power BI, etc.).</a:t>
            </a:r>
          </a:p>
        </p:txBody>
      </p:sp>
      <p:pic>
        <p:nvPicPr>
          <p:cNvPr id="5" name="Graphic 4">
            <a:extLst>
              <a:ext uri="{FF2B5EF4-FFF2-40B4-BE49-F238E27FC236}">
                <a16:creationId xmlns:a16="http://schemas.microsoft.com/office/drawing/2014/main" id="{71E2CA4D-DFBB-4933-BAC1-D947154EE91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2909" y="1788416"/>
            <a:ext cx="540000" cy="540000"/>
          </a:xfrm>
          <a:prstGeom prst="rect">
            <a:avLst/>
          </a:prstGeom>
        </p:spPr>
      </p:pic>
      <p:pic>
        <p:nvPicPr>
          <p:cNvPr id="7" name="Graphic 6">
            <a:extLst>
              <a:ext uri="{FF2B5EF4-FFF2-40B4-BE49-F238E27FC236}">
                <a16:creationId xmlns:a16="http://schemas.microsoft.com/office/drawing/2014/main" id="{24736E80-B923-41E0-8700-67C02616D4B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88263" y="3097499"/>
            <a:ext cx="540000" cy="540000"/>
          </a:xfrm>
          <a:prstGeom prst="rect">
            <a:avLst/>
          </a:prstGeom>
        </p:spPr>
      </p:pic>
      <p:pic>
        <p:nvPicPr>
          <p:cNvPr id="9" name="Graphic 8">
            <a:extLst>
              <a:ext uri="{FF2B5EF4-FFF2-40B4-BE49-F238E27FC236}">
                <a16:creationId xmlns:a16="http://schemas.microsoft.com/office/drawing/2014/main" id="{304FE4D9-0548-465C-9DB2-30140B2DA80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8263" y="4564270"/>
            <a:ext cx="540000" cy="540000"/>
          </a:xfrm>
          <a:prstGeom prst="rect">
            <a:avLst/>
          </a:prstGeom>
        </p:spPr>
      </p:pic>
      <p:pic>
        <p:nvPicPr>
          <p:cNvPr id="11" name="Graphic 10">
            <a:extLst>
              <a:ext uri="{FF2B5EF4-FFF2-40B4-BE49-F238E27FC236}">
                <a16:creationId xmlns:a16="http://schemas.microsoft.com/office/drawing/2014/main" id="{6D0D461B-C764-4649-9665-18057232969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88263" y="6167462"/>
            <a:ext cx="504000" cy="504000"/>
          </a:xfrm>
          <a:prstGeom prst="rect">
            <a:avLst/>
          </a:prstGeom>
        </p:spPr>
      </p:pic>
    </p:spTree>
    <p:extLst>
      <p:ext uri="{BB962C8B-B14F-4D97-AF65-F5344CB8AC3E}">
        <p14:creationId xmlns:p14="http://schemas.microsoft.com/office/powerpoint/2010/main" val="3381820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
                                            <p:txEl>
                                              <p:pRg st="8" end="8"/>
                                            </p:txEl>
                                          </p:spTgt>
                                        </p:tgtEl>
                                        <p:attrNameLst>
                                          <p:attrName>style.visibility</p:attrName>
                                        </p:attrNameLst>
                                      </p:cBhvr>
                                      <p:to>
                                        <p:strVal val="visible"/>
                                      </p:to>
                                    </p:set>
                                    <p:animEffect transition="in" filter="fade">
                                      <p:cBhvr>
                                        <p:cTn id="38" dur="500"/>
                                        <p:tgtEl>
                                          <p:spTgt spid="3">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animEffect transition="in" filter="fade">
                                      <p:cBhvr>
                                        <p:cTn id="41" dur="500"/>
                                        <p:tgtEl>
                                          <p:spTgt spid="3">
                                            <p:txEl>
                                              <p:pRg st="9" end="9"/>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500"/>
                                        <p:tgtEl>
                                          <p:spTgt spid="11"/>
                                        </p:tgtEl>
                                      </p:cBhvr>
                                    </p:animEffect>
                                  </p:childTnLst>
                                </p:cTn>
                              </p:par>
                              <p:par>
                                <p:cTn id="47" presetID="10" presetClass="entr" presetSubtype="0" fill="hold" nodeType="withEffect">
                                  <p:stCondLst>
                                    <p:cond delay="0"/>
                                  </p:stCondLst>
                                  <p:childTnLst>
                                    <p:set>
                                      <p:cBhvr>
                                        <p:cTn id="48" dur="1" fill="hold">
                                          <p:stCondLst>
                                            <p:cond delay="0"/>
                                          </p:stCondLst>
                                        </p:cTn>
                                        <p:tgtEl>
                                          <p:spTgt spid="3">
                                            <p:txEl>
                                              <p:pRg st="11" end="11"/>
                                            </p:txEl>
                                          </p:spTgt>
                                        </p:tgtEl>
                                        <p:attrNameLst>
                                          <p:attrName>style.visibility</p:attrName>
                                        </p:attrNameLst>
                                      </p:cBhvr>
                                      <p:to>
                                        <p:strVal val="visible"/>
                                      </p:to>
                                    </p:set>
                                    <p:animEffect transition="in" filter="fade">
                                      <p:cBhvr>
                                        <p:cTn id="49" dur="500"/>
                                        <p:tgtEl>
                                          <p:spTgt spid="3">
                                            <p:txEl>
                                              <p:pRg st="11" end="11"/>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3">
                                            <p:txEl>
                                              <p:pRg st="12" end="12"/>
                                            </p:txEl>
                                          </p:spTgt>
                                        </p:tgtEl>
                                        <p:attrNameLst>
                                          <p:attrName>style.visibility</p:attrName>
                                        </p:attrNameLst>
                                      </p:cBhvr>
                                      <p:to>
                                        <p:strVal val="visible"/>
                                      </p:to>
                                    </p:set>
                                    <p:animEffect transition="in" filter="fade">
                                      <p:cBhvr>
                                        <p:cTn id="52"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Security roles best practices</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Defining security roles for your applications</a:t>
            </a:r>
          </a:p>
        </p:txBody>
      </p:sp>
      <p:pic>
        <p:nvPicPr>
          <p:cNvPr id="3" name="Graphic 2">
            <a:extLst>
              <a:ext uri="{FF2B5EF4-FFF2-40B4-BE49-F238E27FC236}">
                <a16:creationId xmlns:a16="http://schemas.microsoft.com/office/drawing/2014/main" id="{0DE38A73-5895-46A3-8464-117E588EF5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2909" y="3123197"/>
            <a:ext cx="540000" cy="540000"/>
          </a:xfrm>
          <a:prstGeom prst="rect">
            <a:avLst/>
          </a:prstGeom>
        </p:spPr>
      </p:pic>
      <p:pic>
        <p:nvPicPr>
          <p:cNvPr id="5" name="Graphic 4">
            <a:extLst>
              <a:ext uri="{FF2B5EF4-FFF2-40B4-BE49-F238E27FC236}">
                <a16:creationId xmlns:a16="http://schemas.microsoft.com/office/drawing/2014/main" id="{A3CF39AA-3575-4CA9-874C-9019C7C4D02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2909" y="4043564"/>
            <a:ext cx="540000" cy="540000"/>
          </a:xfrm>
          <a:prstGeom prst="rect">
            <a:avLst/>
          </a:prstGeom>
        </p:spPr>
      </p:pic>
      <p:pic>
        <p:nvPicPr>
          <p:cNvPr id="7" name="Graphic 6">
            <a:extLst>
              <a:ext uri="{FF2B5EF4-FFF2-40B4-BE49-F238E27FC236}">
                <a16:creationId xmlns:a16="http://schemas.microsoft.com/office/drawing/2014/main" id="{7FD700DF-2237-41DD-A7F9-8B6A90E0382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80909" y="5165194"/>
            <a:ext cx="504000" cy="504000"/>
          </a:xfrm>
          <a:prstGeom prst="rect">
            <a:avLst/>
          </a:prstGeom>
        </p:spPr>
      </p:pic>
      <p:pic>
        <p:nvPicPr>
          <p:cNvPr id="9" name="Graphic 8">
            <a:extLst>
              <a:ext uri="{FF2B5EF4-FFF2-40B4-BE49-F238E27FC236}">
                <a16:creationId xmlns:a16="http://schemas.microsoft.com/office/drawing/2014/main" id="{6342085B-108D-449B-854C-1D694F1F40D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62909" y="1758967"/>
            <a:ext cx="540000" cy="540000"/>
          </a:xfrm>
          <a:prstGeom prst="rect">
            <a:avLst/>
          </a:prstGeom>
        </p:spPr>
      </p:pic>
      <p:sp>
        <p:nvSpPr>
          <p:cNvPr id="11" name="Content Placeholder 6">
            <a:extLst>
              <a:ext uri="{FF2B5EF4-FFF2-40B4-BE49-F238E27FC236}">
                <a16:creationId xmlns:a16="http://schemas.microsoft.com/office/drawing/2014/main" id="{0DF712A2-9B8A-4280-BFD9-971B6154D600}"/>
              </a:ext>
            </a:extLst>
          </p:cNvPr>
          <p:cNvSpPr txBox="1">
            <a:spLocks/>
          </p:cNvSpPr>
          <p:nvPr/>
        </p:nvSpPr>
        <p:spPr>
          <a:xfrm>
            <a:off x="1390262" y="1766644"/>
            <a:ext cx="10058399" cy="4949047"/>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a:t>Implement a least privilege strategy when designing your security roles</a:t>
            </a:r>
          </a:p>
          <a:p>
            <a:pPr marL="0" indent="0">
              <a:buNone/>
            </a:pPr>
            <a:r>
              <a:rPr lang="en-US" sz="1600"/>
              <a:t>Consider only providing users with what is necessary</a:t>
            </a:r>
            <a:r>
              <a:rPr lang="fr-FR" sz="1600"/>
              <a:t> (just-enough-access – JEA)</a:t>
            </a:r>
            <a:r>
              <a:rPr lang="en-US" sz="1600"/>
              <a:t> to accomplish their job by reducing read/write privileges to a user or business unit scope and avoid granting delete privileges by favoring deactivating records instead. </a:t>
            </a:r>
          </a:p>
          <a:p>
            <a:pPr marL="0" indent="0">
              <a:buNone/>
            </a:pPr>
            <a:endParaRPr lang="en-US" sz="1600"/>
          </a:p>
          <a:p>
            <a:pPr marL="0" indent="0">
              <a:buNone/>
            </a:pPr>
            <a:r>
              <a:rPr lang="en-US" sz="1600" b="1"/>
              <a:t>When possible, drive security roles assignment through Azure AD groups</a:t>
            </a:r>
          </a:p>
          <a:p>
            <a:pPr marL="0" indent="0">
              <a:buNone/>
            </a:pPr>
            <a:r>
              <a:rPr lang="en-US" sz="1600"/>
              <a:t>Managing user roles through Azure AD group teams greatly reduces administration effort and risks of error.</a:t>
            </a:r>
          </a:p>
          <a:p>
            <a:pPr marL="0" indent="0">
              <a:buNone/>
            </a:pPr>
            <a:endParaRPr lang="en-US" sz="1600" b="1"/>
          </a:p>
          <a:p>
            <a:pPr marL="0" indent="0">
              <a:buNone/>
            </a:pPr>
            <a:r>
              <a:rPr lang="en-US" sz="1600" b="1"/>
              <a:t>Start from a copy of existing security roles and create them at the root business unit</a:t>
            </a:r>
          </a:p>
          <a:p>
            <a:pPr marL="0" indent="0">
              <a:buNone/>
            </a:pPr>
            <a:r>
              <a:rPr lang="en-US" sz="1600"/>
              <a:t>This allows better control over the new security roles and avoids conflicts with first-party updates. </a:t>
            </a:r>
          </a:p>
          <a:p>
            <a:pPr marL="0" indent="0">
              <a:buNone/>
            </a:pPr>
            <a:r>
              <a:rPr lang="en-US" sz="1600"/>
              <a:t>Security roles at the root business level can be included in solutions and deployed to other environments.</a:t>
            </a:r>
          </a:p>
          <a:p>
            <a:pPr marL="0" indent="0">
              <a:buNone/>
            </a:pPr>
            <a:endParaRPr lang="en-US" sz="1600" b="1"/>
          </a:p>
          <a:p>
            <a:pPr marL="0" indent="0">
              <a:buNone/>
            </a:pPr>
            <a:r>
              <a:rPr lang="en-US" sz="1600" b="1"/>
              <a:t>Be mindful of privileges potentially leading to elevated permissions</a:t>
            </a:r>
          </a:p>
          <a:p>
            <a:pPr marL="0" indent="0">
              <a:buNone/>
            </a:pPr>
            <a:r>
              <a:rPr lang="en-US" sz="1600"/>
              <a:t>E.g., “Promote User to Microsoft Dynamics 365 Administrator Role”</a:t>
            </a:r>
          </a:p>
          <a:p>
            <a:pPr marL="0" indent="0">
              <a:buNone/>
            </a:pPr>
            <a:endParaRPr lang="en-US" sz="1600" b="1"/>
          </a:p>
          <a:p>
            <a:pPr marL="0" indent="0">
              <a:buNone/>
            </a:pPr>
            <a:r>
              <a:rPr lang="en-US" sz="1600" b="1"/>
              <a:t>Combine similar roles for easier management</a:t>
            </a:r>
            <a:r>
              <a:rPr lang="en-US" sz="1600"/>
              <a:t> </a:t>
            </a:r>
          </a:p>
          <a:p>
            <a:pPr marL="0" indent="0">
              <a:buNone/>
            </a:pPr>
            <a:r>
              <a:rPr lang="en-US" sz="1600"/>
              <a:t>You rarely need as many security roles as there are job titles.</a:t>
            </a:r>
          </a:p>
        </p:txBody>
      </p:sp>
      <p:pic>
        <p:nvPicPr>
          <p:cNvPr id="15" name="Graphic 14">
            <a:extLst>
              <a:ext uri="{FF2B5EF4-FFF2-40B4-BE49-F238E27FC236}">
                <a16:creationId xmlns:a16="http://schemas.microsoft.com/office/drawing/2014/main" id="{10EE7EB5-F144-4706-BE89-12E93AC0295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80909" y="6077158"/>
            <a:ext cx="504000" cy="504000"/>
          </a:xfrm>
          <a:prstGeom prst="rect">
            <a:avLst/>
          </a:prstGeom>
        </p:spPr>
      </p:pic>
    </p:spTree>
    <p:extLst>
      <p:ext uri="{BB962C8B-B14F-4D97-AF65-F5344CB8AC3E}">
        <p14:creationId xmlns:p14="http://schemas.microsoft.com/office/powerpoint/2010/main" val="536399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par>
                                <p:cTn id="19" presetID="10" presetClass="entr" presetSubtype="0" fill="hold" nodeType="withEffect">
                                  <p:stCondLst>
                                    <p:cond delay="0"/>
                                  </p:stCondLst>
                                  <p:childTnLst>
                                    <p:set>
                                      <p:cBhvr>
                                        <p:cTn id="20" dur="1" fill="hold">
                                          <p:stCondLst>
                                            <p:cond delay="0"/>
                                          </p:stCondLst>
                                        </p:cTn>
                                        <p:tgtEl>
                                          <p:spTgt spid="11">
                                            <p:txEl>
                                              <p:pRg st="3" end="3"/>
                                            </p:txEl>
                                          </p:spTgt>
                                        </p:tgtEl>
                                        <p:attrNameLst>
                                          <p:attrName>style.visibility</p:attrName>
                                        </p:attrNameLst>
                                      </p:cBhvr>
                                      <p:to>
                                        <p:strVal val="visible"/>
                                      </p:to>
                                    </p:set>
                                    <p:animEffect transition="in" filter="fade">
                                      <p:cBhvr>
                                        <p:cTn id="21" dur="500"/>
                                        <p:tgtEl>
                                          <p:spTgt spid="11">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1">
                                            <p:txEl>
                                              <p:pRg st="4" end="4"/>
                                            </p:txEl>
                                          </p:spTgt>
                                        </p:tgtEl>
                                        <p:attrNameLst>
                                          <p:attrName>style.visibility</p:attrName>
                                        </p:attrNameLst>
                                      </p:cBhvr>
                                      <p:to>
                                        <p:strVal val="visible"/>
                                      </p:to>
                                    </p:set>
                                    <p:animEffect transition="in" filter="fade">
                                      <p:cBhvr>
                                        <p:cTn id="24" dur="500"/>
                                        <p:tgtEl>
                                          <p:spTgt spid="11">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par>
                                <p:cTn id="30" presetID="10" presetClass="entr" presetSubtype="0" fill="hold" nodeType="withEffect">
                                  <p:stCondLst>
                                    <p:cond delay="0"/>
                                  </p:stCondLst>
                                  <p:childTnLst>
                                    <p:set>
                                      <p:cBhvr>
                                        <p:cTn id="31" dur="1" fill="hold">
                                          <p:stCondLst>
                                            <p:cond delay="0"/>
                                          </p:stCondLst>
                                        </p:cTn>
                                        <p:tgtEl>
                                          <p:spTgt spid="11">
                                            <p:txEl>
                                              <p:pRg st="6" end="6"/>
                                            </p:txEl>
                                          </p:spTgt>
                                        </p:tgtEl>
                                        <p:attrNameLst>
                                          <p:attrName>style.visibility</p:attrName>
                                        </p:attrNameLst>
                                      </p:cBhvr>
                                      <p:to>
                                        <p:strVal val="visible"/>
                                      </p:to>
                                    </p:set>
                                    <p:animEffect transition="in" filter="fade">
                                      <p:cBhvr>
                                        <p:cTn id="32" dur="500"/>
                                        <p:tgtEl>
                                          <p:spTgt spid="11">
                                            <p:txEl>
                                              <p:pRg st="6" end="6"/>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11">
                                            <p:txEl>
                                              <p:pRg st="7" end="7"/>
                                            </p:txEl>
                                          </p:spTgt>
                                        </p:tgtEl>
                                        <p:attrNameLst>
                                          <p:attrName>style.visibility</p:attrName>
                                        </p:attrNameLst>
                                      </p:cBhvr>
                                      <p:to>
                                        <p:strVal val="visible"/>
                                      </p:to>
                                    </p:set>
                                    <p:animEffect transition="in" filter="fade">
                                      <p:cBhvr>
                                        <p:cTn id="35" dur="500"/>
                                        <p:tgtEl>
                                          <p:spTgt spid="11">
                                            <p:txEl>
                                              <p:pRg st="7" end="7"/>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1">
                                            <p:txEl>
                                              <p:pRg st="8" end="8"/>
                                            </p:txEl>
                                          </p:spTgt>
                                        </p:tgtEl>
                                        <p:attrNameLst>
                                          <p:attrName>style.visibility</p:attrName>
                                        </p:attrNameLst>
                                      </p:cBhvr>
                                      <p:to>
                                        <p:strVal val="visible"/>
                                      </p:to>
                                    </p:set>
                                    <p:animEffect transition="in" filter="fade">
                                      <p:cBhvr>
                                        <p:cTn id="38" dur="500"/>
                                        <p:tgtEl>
                                          <p:spTgt spid="11">
                                            <p:txEl>
                                              <p:pRg st="8" end="8"/>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fade">
                                      <p:cBhvr>
                                        <p:cTn id="43" dur="500"/>
                                        <p:tgtEl>
                                          <p:spTgt spid="7"/>
                                        </p:tgtEl>
                                      </p:cBhvr>
                                    </p:animEffect>
                                  </p:childTnLst>
                                </p:cTn>
                              </p:par>
                              <p:par>
                                <p:cTn id="44" presetID="10" presetClass="entr" presetSubtype="0" fill="hold" nodeType="withEffect">
                                  <p:stCondLst>
                                    <p:cond delay="0"/>
                                  </p:stCondLst>
                                  <p:childTnLst>
                                    <p:set>
                                      <p:cBhvr>
                                        <p:cTn id="45" dur="1" fill="hold">
                                          <p:stCondLst>
                                            <p:cond delay="0"/>
                                          </p:stCondLst>
                                        </p:cTn>
                                        <p:tgtEl>
                                          <p:spTgt spid="11">
                                            <p:txEl>
                                              <p:pRg st="10" end="10"/>
                                            </p:txEl>
                                          </p:spTgt>
                                        </p:tgtEl>
                                        <p:attrNameLst>
                                          <p:attrName>style.visibility</p:attrName>
                                        </p:attrNameLst>
                                      </p:cBhvr>
                                      <p:to>
                                        <p:strVal val="visible"/>
                                      </p:to>
                                    </p:set>
                                    <p:animEffect transition="in" filter="fade">
                                      <p:cBhvr>
                                        <p:cTn id="46" dur="500"/>
                                        <p:tgtEl>
                                          <p:spTgt spid="11">
                                            <p:txEl>
                                              <p:pRg st="10" end="10"/>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11">
                                            <p:txEl>
                                              <p:pRg st="11" end="11"/>
                                            </p:txEl>
                                          </p:spTgt>
                                        </p:tgtEl>
                                        <p:attrNameLst>
                                          <p:attrName>style.visibility</p:attrName>
                                        </p:attrNameLst>
                                      </p:cBhvr>
                                      <p:to>
                                        <p:strVal val="visible"/>
                                      </p:to>
                                    </p:set>
                                    <p:animEffect transition="in" filter="fade">
                                      <p:cBhvr>
                                        <p:cTn id="49" dur="500"/>
                                        <p:tgtEl>
                                          <p:spTgt spid="11">
                                            <p:txEl>
                                              <p:pRg st="11" end="11"/>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par>
                                <p:cTn id="55" presetID="10" presetClass="entr" presetSubtype="0" fill="hold" nodeType="withEffect">
                                  <p:stCondLst>
                                    <p:cond delay="0"/>
                                  </p:stCondLst>
                                  <p:childTnLst>
                                    <p:set>
                                      <p:cBhvr>
                                        <p:cTn id="56" dur="1" fill="hold">
                                          <p:stCondLst>
                                            <p:cond delay="0"/>
                                          </p:stCondLst>
                                        </p:cTn>
                                        <p:tgtEl>
                                          <p:spTgt spid="11">
                                            <p:txEl>
                                              <p:pRg st="13" end="13"/>
                                            </p:txEl>
                                          </p:spTgt>
                                        </p:tgtEl>
                                        <p:attrNameLst>
                                          <p:attrName>style.visibility</p:attrName>
                                        </p:attrNameLst>
                                      </p:cBhvr>
                                      <p:to>
                                        <p:strVal val="visible"/>
                                      </p:to>
                                    </p:set>
                                    <p:animEffect transition="in" filter="fade">
                                      <p:cBhvr>
                                        <p:cTn id="57" dur="500"/>
                                        <p:tgtEl>
                                          <p:spTgt spid="11">
                                            <p:txEl>
                                              <p:pRg st="13" end="13"/>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11">
                                            <p:txEl>
                                              <p:pRg st="14" end="14"/>
                                            </p:txEl>
                                          </p:spTgt>
                                        </p:tgtEl>
                                        <p:attrNameLst>
                                          <p:attrName>style.visibility</p:attrName>
                                        </p:attrNameLst>
                                      </p:cBhvr>
                                      <p:to>
                                        <p:strVal val="visible"/>
                                      </p:to>
                                    </p:set>
                                    <p:animEffect transition="in" filter="fade">
                                      <p:cBhvr>
                                        <p:cTn id="60" dur="500"/>
                                        <p:tgtEl>
                                          <p:spTgt spid="11">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Additional considerations</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Processes &amp; guidelines </a:t>
            </a:r>
          </a:p>
        </p:txBody>
      </p:sp>
      <p:sp>
        <p:nvSpPr>
          <p:cNvPr id="11" name="Content Placeholder 6">
            <a:extLst>
              <a:ext uri="{FF2B5EF4-FFF2-40B4-BE49-F238E27FC236}">
                <a16:creationId xmlns:a16="http://schemas.microsoft.com/office/drawing/2014/main" id="{0DF712A2-9B8A-4280-BFD9-971B6154D600}"/>
              </a:ext>
            </a:extLst>
          </p:cNvPr>
          <p:cNvSpPr txBox="1">
            <a:spLocks/>
          </p:cNvSpPr>
          <p:nvPr/>
        </p:nvSpPr>
        <p:spPr>
          <a:xfrm>
            <a:off x="1390262" y="1766644"/>
            <a:ext cx="10608905" cy="4825937"/>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a:t>Consider reporting to simplify a security model</a:t>
            </a:r>
          </a:p>
          <a:p>
            <a:pPr marL="0" indent="0">
              <a:buNone/>
            </a:pPr>
            <a:r>
              <a:rPr lang="en-US" sz="1600"/>
              <a:t>If managers only need an overview of business (e.g., territory pipeline forecast), instead of defining a complex model on individual records, consider an anonymized report with limited access to the underlying raw data.</a:t>
            </a:r>
          </a:p>
          <a:p>
            <a:pPr marL="0" indent="0">
              <a:buNone/>
            </a:pPr>
            <a:endParaRPr lang="en-US" sz="1600"/>
          </a:p>
          <a:p>
            <a:pPr marL="0" indent="0">
              <a:buNone/>
            </a:pPr>
            <a:r>
              <a:rPr lang="en-US" sz="1600" b="1"/>
              <a:t>Monitor customizations being deployed to production</a:t>
            </a:r>
          </a:p>
          <a:p>
            <a:pPr marL="0" indent="0">
              <a:buNone/>
            </a:pPr>
            <a:r>
              <a:rPr lang="en-US" sz="1600"/>
              <a:t>By being source control-centric and with a gated Application Lifecycle Management (ALM) approach – with code reviews and approvals of pull requests – reduce risk of deploying malicious or unsecure customizations.</a:t>
            </a:r>
          </a:p>
          <a:p>
            <a:pPr marL="0" indent="0">
              <a:buNone/>
            </a:pPr>
            <a:endParaRPr lang="en-US" sz="1600" b="1"/>
          </a:p>
          <a:p>
            <a:pPr marL="0" indent="0">
              <a:buNone/>
            </a:pPr>
            <a:r>
              <a:rPr lang="en-US" sz="1600" b="1"/>
              <a:t>Have a secure process to handle changes to data involved in sensitive operations</a:t>
            </a:r>
          </a:p>
          <a:p>
            <a:pPr marL="0" indent="0">
              <a:buNone/>
            </a:pPr>
            <a:r>
              <a:rPr lang="en-US" sz="1600"/>
              <a:t>E.g., updating a customer phone number used for verification, should it be approved, audited?</a:t>
            </a:r>
            <a:br>
              <a:rPr lang="en-US" sz="1600"/>
            </a:br>
            <a:r>
              <a:rPr lang="en-US" sz="1600"/>
              <a:t>Should the customer be warned?</a:t>
            </a:r>
          </a:p>
          <a:p>
            <a:pPr marL="0" indent="0">
              <a:buNone/>
            </a:pPr>
            <a:endParaRPr lang="en-US" sz="1600"/>
          </a:p>
          <a:p>
            <a:pPr marL="0" indent="0">
              <a:buNone/>
            </a:pPr>
            <a:r>
              <a:rPr lang="en-US" sz="1600" b="1"/>
              <a:t>Consider security checks and trainings for employees accessing confidential data </a:t>
            </a:r>
          </a:p>
          <a:p>
            <a:pPr marL="0" indent="0">
              <a:buNone/>
            </a:pPr>
            <a:r>
              <a:rPr lang="en-US" sz="1600"/>
              <a:t>Reduce risks by performing security checks and providing security trainings.</a:t>
            </a:r>
          </a:p>
          <a:p>
            <a:pPr marL="0" indent="0">
              <a:buNone/>
            </a:pPr>
            <a:endParaRPr lang="en-US" sz="1600"/>
          </a:p>
          <a:p>
            <a:pPr marL="0" indent="0">
              <a:buNone/>
            </a:pPr>
            <a:r>
              <a:rPr lang="en-US" sz="1600" b="1"/>
              <a:t>Don’t use Dataverse as a vault for highly sensitive information such as credit cards</a:t>
            </a:r>
          </a:p>
          <a:p>
            <a:pPr marL="0" indent="0">
              <a:buNone/>
            </a:pPr>
            <a:r>
              <a:rPr lang="en-US" sz="1600"/>
              <a:t>Compliant tools and solutions should be considered instead.</a:t>
            </a:r>
          </a:p>
        </p:txBody>
      </p:sp>
      <p:grpSp>
        <p:nvGrpSpPr>
          <p:cNvPr id="13" name="list" descr="list, file, paper, sheet">
            <a:extLst>
              <a:ext uri="{FF2B5EF4-FFF2-40B4-BE49-F238E27FC236}">
                <a16:creationId xmlns:a16="http://schemas.microsoft.com/office/drawing/2014/main" id="{63BB688C-31CE-4D4C-A7E3-F431FFABEA09}"/>
              </a:ext>
            </a:extLst>
          </p:cNvPr>
          <p:cNvGrpSpPr/>
          <p:nvPr/>
        </p:nvGrpSpPr>
        <p:grpSpPr>
          <a:xfrm>
            <a:off x="702748" y="5150635"/>
            <a:ext cx="396000" cy="504000"/>
            <a:chOff x="4510839" y="3969537"/>
            <a:chExt cx="290007" cy="366324"/>
          </a:xfrm>
        </p:grpSpPr>
        <p:sp>
          <p:nvSpPr>
            <p:cNvPr id="14" name="Freeform: Shape 13">
              <a:extLst>
                <a:ext uri="{FF2B5EF4-FFF2-40B4-BE49-F238E27FC236}">
                  <a16:creationId xmlns:a16="http://schemas.microsoft.com/office/drawing/2014/main" id="{92EFCA7B-F623-430E-9226-AE1F99E28CB3}"/>
                </a:ext>
              </a:extLst>
            </p:cNvPr>
            <p:cNvSpPr/>
            <p:nvPr/>
          </p:nvSpPr>
          <p:spPr>
            <a:xfrm>
              <a:off x="4510839" y="3969537"/>
              <a:ext cx="290007" cy="366324"/>
            </a:xfrm>
            <a:custGeom>
              <a:avLst/>
              <a:gdLst>
                <a:gd name="connsiteX0" fmla="*/ 1121 w 290006"/>
                <a:gd name="connsiteY0" fmla="*/ 367064 h 366324"/>
                <a:gd name="connsiteX1" fmla="*/ 290746 w 290006"/>
                <a:gd name="connsiteY1" fmla="*/ 367064 h 366324"/>
                <a:gd name="connsiteX2" fmla="*/ 290746 w 290006"/>
                <a:gd name="connsiteY2" fmla="*/ 1121 h 366324"/>
                <a:gd name="connsiteX3" fmla="*/ 1121 w 290006"/>
                <a:gd name="connsiteY3" fmla="*/ 1121 h 366324"/>
                <a:gd name="connsiteX4" fmla="*/ 1121 w 290006"/>
                <a:gd name="connsiteY4" fmla="*/ 367064 h 366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006" h="366324">
                  <a:moveTo>
                    <a:pt x="1121" y="367064"/>
                  </a:moveTo>
                  <a:lnTo>
                    <a:pt x="290746" y="367064"/>
                  </a:lnTo>
                  <a:lnTo>
                    <a:pt x="290746" y="1121"/>
                  </a:lnTo>
                  <a:lnTo>
                    <a:pt x="1121" y="1121"/>
                  </a:lnTo>
                  <a:lnTo>
                    <a:pt x="1121" y="367064"/>
                  </a:lnTo>
                  <a:close/>
                </a:path>
              </a:pathLst>
            </a:custGeom>
            <a:solidFill>
              <a:srgbClr val="0078D4"/>
            </a:solidFill>
            <a:ln w="3731"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AFBEC7EA-8E8C-4C0F-8719-0AA97B7FCC2B}"/>
                </a:ext>
              </a:extLst>
            </p:cNvPr>
            <p:cNvSpPr/>
            <p:nvPr/>
          </p:nvSpPr>
          <p:spPr>
            <a:xfrm>
              <a:off x="4569221" y="4240076"/>
              <a:ext cx="175530" cy="38159"/>
            </a:xfrm>
            <a:custGeom>
              <a:avLst/>
              <a:gdLst>
                <a:gd name="connsiteX0" fmla="*/ 1121 w 175530"/>
                <a:gd name="connsiteY0" fmla="*/ 39280 h 38158"/>
                <a:gd name="connsiteX1" fmla="*/ 174744 w 175530"/>
                <a:gd name="connsiteY1" fmla="*/ 39280 h 38158"/>
                <a:gd name="connsiteX2" fmla="*/ 174744 w 175530"/>
                <a:gd name="connsiteY2" fmla="*/ 1121 h 38158"/>
                <a:gd name="connsiteX3" fmla="*/ 1121 w 175530"/>
                <a:gd name="connsiteY3" fmla="*/ 1121 h 38158"/>
                <a:gd name="connsiteX4" fmla="*/ 1121 w 175530"/>
                <a:gd name="connsiteY4" fmla="*/ 39280 h 38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30" h="38158">
                  <a:moveTo>
                    <a:pt x="1121" y="39280"/>
                  </a:moveTo>
                  <a:lnTo>
                    <a:pt x="174744" y="39280"/>
                  </a:lnTo>
                  <a:lnTo>
                    <a:pt x="174744" y="1121"/>
                  </a:lnTo>
                  <a:lnTo>
                    <a:pt x="1121" y="1121"/>
                  </a:lnTo>
                  <a:lnTo>
                    <a:pt x="1121" y="39280"/>
                  </a:lnTo>
                  <a:close/>
                </a:path>
              </a:pathLst>
            </a:custGeom>
            <a:solidFill>
              <a:srgbClr val="50E6FF"/>
            </a:solidFill>
            <a:ln w="3731"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A265A9A8-550A-465D-86D7-8C41A2C1E882}"/>
                </a:ext>
              </a:extLst>
            </p:cNvPr>
            <p:cNvSpPr/>
            <p:nvPr/>
          </p:nvSpPr>
          <p:spPr>
            <a:xfrm>
              <a:off x="4569221" y="4182078"/>
              <a:ext cx="175530" cy="38159"/>
            </a:xfrm>
            <a:custGeom>
              <a:avLst/>
              <a:gdLst>
                <a:gd name="connsiteX0" fmla="*/ 1121 w 175530"/>
                <a:gd name="connsiteY0" fmla="*/ 39662 h 38158"/>
                <a:gd name="connsiteX1" fmla="*/ 174744 w 175530"/>
                <a:gd name="connsiteY1" fmla="*/ 39662 h 38158"/>
                <a:gd name="connsiteX2" fmla="*/ 174744 w 175530"/>
                <a:gd name="connsiteY2" fmla="*/ 1121 h 38158"/>
                <a:gd name="connsiteX3" fmla="*/ 1121 w 175530"/>
                <a:gd name="connsiteY3" fmla="*/ 1121 h 38158"/>
                <a:gd name="connsiteX4" fmla="*/ 1121 w 175530"/>
                <a:gd name="connsiteY4" fmla="*/ 39662 h 38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30" h="38158">
                  <a:moveTo>
                    <a:pt x="1121" y="39662"/>
                  </a:moveTo>
                  <a:lnTo>
                    <a:pt x="174744" y="39662"/>
                  </a:lnTo>
                  <a:lnTo>
                    <a:pt x="174744" y="1121"/>
                  </a:lnTo>
                  <a:lnTo>
                    <a:pt x="1121" y="1121"/>
                  </a:lnTo>
                  <a:lnTo>
                    <a:pt x="1121" y="39662"/>
                  </a:lnTo>
                  <a:close/>
                </a:path>
              </a:pathLst>
            </a:custGeom>
            <a:solidFill>
              <a:srgbClr val="50E6FF"/>
            </a:solidFill>
            <a:ln w="3731"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18EB8841-86C5-4D4E-9D22-05C0D5DAA0B5}"/>
                </a:ext>
              </a:extLst>
            </p:cNvPr>
            <p:cNvSpPr/>
            <p:nvPr/>
          </p:nvSpPr>
          <p:spPr>
            <a:xfrm>
              <a:off x="4569221" y="4123692"/>
              <a:ext cx="175530" cy="38159"/>
            </a:xfrm>
            <a:custGeom>
              <a:avLst/>
              <a:gdLst>
                <a:gd name="connsiteX0" fmla="*/ 1121 w 175530"/>
                <a:gd name="connsiteY0" fmla="*/ 39662 h 38158"/>
                <a:gd name="connsiteX1" fmla="*/ 174744 w 175530"/>
                <a:gd name="connsiteY1" fmla="*/ 39662 h 38158"/>
                <a:gd name="connsiteX2" fmla="*/ 174744 w 175530"/>
                <a:gd name="connsiteY2" fmla="*/ 1121 h 38158"/>
                <a:gd name="connsiteX3" fmla="*/ 1121 w 175530"/>
                <a:gd name="connsiteY3" fmla="*/ 1121 h 38158"/>
                <a:gd name="connsiteX4" fmla="*/ 1121 w 175530"/>
                <a:gd name="connsiteY4" fmla="*/ 39662 h 38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30" h="38158">
                  <a:moveTo>
                    <a:pt x="1121" y="39662"/>
                  </a:moveTo>
                  <a:lnTo>
                    <a:pt x="174744" y="39662"/>
                  </a:lnTo>
                  <a:lnTo>
                    <a:pt x="174744" y="1121"/>
                  </a:lnTo>
                  <a:lnTo>
                    <a:pt x="1121" y="1121"/>
                  </a:lnTo>
                  <a:lnTo>
                    <a:pt x="1121" y="39662"/>
                  </a:lnTo>
                  <a:close/>
                </a:path>
              </a:pathLst>
            </a:custGeom>
            <a:solidFill>
              <a:srgbClr val="50E6FF"/>
            </a:solidFill>
            <a:ln w="3731"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36265CFA-F16C-4AE1-8A40-798C0C14FEA4}"/>
                </a:ext>
              </a:extLst>
            </p:cNvPr>
            <p:cNvSpPr/>
            <p:nvPr/>
          </p:nvSpPr>
          <p:spPr>
            <a:xfrm>
              <a:off x="4684082" y="4065321"/>
              <a:ext cx="57238" cy="38159"/>
            </a:xfrm>
            <a:custGeom>
              <a:avLst/>
              <a:gdLst>
                <a:gd name="connsiteX0" fmla="*/ 1121 w 57238"/>
                <a:gd name="connsiteY0" fmla="*/ 39662 h 38158"/>
                <a:gd name="connsiteX1" fmla="*/ 59886 w 57238"/>
                <a:gd name="connsiteY1" fmla="*/ 39662 h 38158"/>
                <a:gd name="connsiteX2" fmla="*/ 59886 w 57238"/>
                <a:gd name="connsiteY2" fmla="*/ 1121 h 38158"/>
                <a:gd name="connsiteX3" fmla="*/ 1121 w 57238"/>
                <a:gd name="connsiteY3" fmla="*/ 1121 h 38158"/>
                <a:gd name="connsiteX4" fmla="*/ 1121 w 57238"/>
                <a:gd name="connsiteY4" fmla="*/ 39662 h 38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38" h="38158">
                  <a:moveTo>
                    <a:pt x="1121" y="39662"/>
                  </a:moveTo>
                  <a:lnTo>
                    <a:pt x="59886" y="39662"/>
                  </a:lnTo>
                  <a:lnTo>
                    <a:pt x="59886" y="1121"/>
                  </a:lnTo>
                  <a:lnTo>
                    <a:pt x="1121" y="1121"/>
                  </a:lnTo>
                  <a:lnTo>
                    <a:pt x="1121" y="39662"/>
                  </a:lnTo>
                  <a:close/>
                </a:path>
              </a:pathLst>
            </a:custGeom>
            <a:solidFill>
              <a:srgbClr val="50E6FF"/>
            </a:solidFill>
            <a:ln w="3731"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38B3BF2-5692-45B5-A7E6-181500C36FAF}"/>
                </a:ext>
              </a:extLst>
            </p:cNvPr>
            <p:cNvSpPr/>
            <p:nvPr/>
          </p:nvSpPr>
          <p:spPr>
            <a:xfrm>
              <a:off x="4684082" y="4008083"/>
              <a:ext cx="57238" cy="38159"/>
            </a:xfrm>
            <a:custGeom>
              <a:avLst/>
              <a:gdLst>
                <a:gd name="connsiteX0" fmla="*/ 1121 w 57238"/>
                <a:gd name="connsiteY0" fmla="*/ 39280 h 38158"/>
                <a:gd name="connsiteX1" fmla="*/ 59886 w 57238"/>
                <a:gd name="connsiteY1" fmla="*/ 39280 h 38158"/>
                <a:gd name="connsiteX2" fmla="*/ 59886 w 57238"/>
                <a:gd name="connsiteY2" fmla="*/ 1121 h 38158"/>
                <a:gd name="connsiteX3" fmla="*/ 1121 w 57238"/>
                <a:gd name="connsiteY3" fmla="*/ 1121 h 38158"/>
                <a:gd name="connsiteX4" fmla="*/ 1121 w 57238"/>
                <a:gd name="connsiteY4" fmla="*/ 39280 h 38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38" h="38158">
                  <a:moveTo>
                    <a:pt x="1121" y="39280"/>
                  </a:moveTo>
                  <a:lnTo>
                    <a:pt x="59886" y="39280"/>
                  </a:lnTo>
                  <a:lnTo>
                    <a:pt x="59886" y="1121"/>
                  </a:lnTo>
                  <a:lnTo>
                    <a:pt x="1121" y="1121"/>
                  </a:lnTo>
                  <a:lnTo>
                    <a:pt x="1121" y="39280"/>
                  </a:lnTo>
                  <a:close/>
                </a:path>
              </a:pathLst>
            </a:custGeom>
            <a:solidFill>
              <a:srgbClr val="50E6FF"/>
            </a:solidFill>
            <a:ln w="3731"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10DF514E-E886-46A1-886C-D9C1B20D40D4}"/>
                </a:ext>
              </a:extLst>
            </p:cNvPr>
            <p:cNvSpPr/>
            <p:nvPr/>
          </p:nvSpPr>
          <p:spPr>
            <a:xfrm>
              <a:off x="4589829" y="4022571"/>
              <a:ext cx="76318" cy="76318"/>
            </a:xfrm>
            <a:custGeom>
              <a:avLst/>
              <a:gdLst>
                <a:gd name="connsiteX0" fmla="*/ 1121 w 76317"/>
                <a:gd name="connsiteY0" fmla="*/ 66373 h 76317"/>
                <a:gd name="connsiteX1" fmla="*/ 12950 w 76317"/>
                <a:gd name="connsiteY1" fmla="*/ 78202 h 76317"/>
                <a:gd name="connsiteX2" fmla="*/ 78202 w 76317"/>
                <a:gd name="connsiteY2" fmla="*/ 12950 h 76317"/>
                <a:gd name="connsiteX3" fmla="*/ 66373 w 76317"/>
                <a:gd name="connsiteY3" fmla="*/ 1121 h 76317"/>
                <a:gd name="connsiteX4" fmla="*/ 1121 w 76317"/>
                <a:gd name="connsiteY4" fmla="*/ 66373 h 76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317" h="76317">
                  <a:moveTo>
                    <a:pt x="1121" y="66373"/>
                  </a:moveTo>
                  <a:lnTo>
                    <a:pt x="12950" y="78202"/>
                  </a:lnTo>
                  <a:lnTo>
                    <a:pt x="78202" y="12950"/>
                  </a:lnTo>
                  <a:lnTo>
                    <a:pt x="66373" y="1121"/>
                  </a:lnTo>
                  <a:lnTo>
                    <a:pt x="1121" y="66373"/>
                  </a:lnTo>
                  <a:close/>
                </a:path>
              </a:pathLst>
            </a:custGeom>
            <a:solidFill>
              <a:srgbClr val="FFFFFF"/>
            </a:solidFill>
            <a:ln w="3731"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4498560-11C1-4818-BB9F-39A05050F1D4}"/>
                </a:ext>
              </a:extLst>
            </p:cNvPr>
            <p:cNvSpPr/>
            <p:nvPr/>
          </p:nvSpPr>
          <p:spPr>
            <a:xfrm>
              <a:off x="4563878" y="4050430"/>
              <a:ext cx="49606" cy="49606"/>
            </a:xfrm>
            <a:custGeom>
              <a:avLst/>
              <a:gdLst>
                <a:gd name="connsiteX0" fmla="*/ 38517 w 49606"/>
                <a:gd name="connsiteY0" fmla="*/ 49964 h 49606"/>
                <a:gd name="connsiteX1" fmla="*/ 50346 w 49606"/>
                <a:gd name="connsiteY1" fmla="*/ 38135 h 49606"/>
                <a:gd name="connsiteX2" fmla="*/ 12950 w 49606"/>
                <a:gd name="connsiteY2" fmla="*/ 1121 h 49606"/>
                <a:gd name="connsiteX3" fmla="*/ 1121 w 49606"/>
                <a:gd name="connsiteY3" fmla="*/ 12950 h 49606"/>
                <a:gd name="connsiteX4" fmla="*/ 38517 w 49606"/>
                <a:gd name="connsiteY4" fmla="*/ 49964 h 4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06" h="49606">
                  <a:moveTo>
                    <a:pt x="38517" y="49964"/>
                  </a:moveTo>
                  <a:lnTo>
                    <a:pt x="50346" y="38135"/>
                  </a:lnTo>
                  <a:lnTo>
                    <a:pt x="12950" y="1121"/>
                  </a:lnTo>
                  <a:lnTo>
                    <a:pt x="1121" y="12950"/>
                  </a:lnTo>
                  <a:lnTo>
                    <a:pt x="38517" y="49964"/>
                  </a:lnTo>
                  <a:close/>
                </a:path>
              </a:pathLst>
            </a:custGeom>
            <a:solidFill>
              <a:srgbClr val="FFFFFF"/>
            </a:solidFill>
            <a:ln w="3731" cap="flat">
              <a:noFill/>
              <a:prstDash val="solid"/>
              <a:miter/>
            </a:ln>
          </p:spPr>
          <p:txBody>
            <a:bodyPr rtlCol="0" anchor="ctr"/>
            <a:lstStyle/>
            <a:p>
              <a:endParaRPr lang="en-US"/>
            </a:p>
          </p:txBody>
        </p:sp>
      </p:grpSp>
      <p:grpSp>
        <p:nvGrpSpPr>
          <p:cNvPr id="23" name="Group 22">
            <a:extLst>
              <a:ext uri="{FF2B5EF4-FFF2-40B4-BE49-F238E27FC236}">
                <a16:creationId xmlns:a16="http://schemas.microsoft.com/office/drawing/2014/main" id="{2C0D157D-14F8-4234-9CF2-4428DD9BE50D}"/>
              </a:ext>
              <a:ext uri="{C183D7F6-B498-43B3-948B-1728B52AA6E4}">
                <adec:decorative xmlns:adec="http://schemas.microsoft.com/office/drawing/2017/decorative" val="1"/>
              </a:ext>
            </a:extLst>
          </p:cNvPr>
          <p:cNvGrpSpPr/>
          <p:nvPr/>
        </p:nvGrpSpPr>
        <p:grpSpPr>
          <a:xfrm>
            <a:off x="629214" y="4019402"/>
            <a:ext cx="543068" cy="543068"/>
            <a:chOff x="4781407" y="1843083"/>
            <a:chExt cx="543068" cy="543068"/>
          </a:xfrm>
        </p:grpSpPr>
        <p:sp>
          <p:nvSpPr>
            <p:cNvPr id="24" name="AutoShape 161">
              <a:extLst>
                <a:ext uri="{FF2B5EF4-FFF2-40B4-BE49-F238E27FC236}">
                  <a16:creationId xmlns:a16="http://schemas.microsoft.com/office/drawing/2014/main" id="{9D836039-9A12-4A47-A45B-DED64B5F99A7}"/>
                </a:ext>
                <a:ext uri="{C183D7F6-B498-43B3-948B-1728B52AA6E4}">
                  <adec:decorative xmlns:adec="http://schemas.microsoft.com/office/drawing/2017/decorative" val="1"/>
                </a:ext>
              </a:extLst>
            </p:cNvPr>
            <p:cNvSpPr>
              <a:spLocks noChangeAspect="1" noChangeArrowheads="1" noTextEdit="1"/>
            </p:cNvSpPr>
            <p:nvPr/>
          </p:nvSpPr>
          <p:spPr bwMode="auto">
            <a:xfrm>
              <a:off x="4781407" y="1843083"/>
              <a:ext cx="543068" cy="543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63">
              <a:extLst>
                <a:ext uri="{FF2B5EF4-FFF2-40B4-BE49-F238E27FC236}">
                  <a16:creationId xmlns:a16="http://schemas.microsoft.com/office/drawing/2014/main" id="{CEBB1041-AB69-4A70-BEA9-6121AE385ACA}"/>
                </a:ext>
                <a:ext uri="{C183D7F6-B498-43B3-948B-1728B52AA6E4}">
                  <adec:decorative xmlns:adec="http://schemas.microsoft.com/office/drawing/2017/decorative" val="1"/>
                </a:ext>
              </a:extLst>
            </p:cNvPr>
            <p:cNvSpPr>
              <a:spLocks noChangeArrowheads="1"/>
            </p:cNvSpPr>
            <p:nvPr/>
          </p:nvSpPr>
          <p:spPr bwMode="auto">
            <a:xfrm>
              <a:off x="4864783" y="1926459"/>
              <a:ext cx="376317" cy="376317"/>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64">
              <a:extLst>
                <a:ext uri="{FF2B5EF4-FFF2-40B4-BE49-F238E27FC236}">
                  <a16:creationId xmlns:a16="http://schemas.microsoft.com/office/drawing/2014/main" id="{C3D8A887-6305-4CF0-92B4-75796B4796FC}"/>
                </a:ext>
                <a:ext uri="{C183D7F6-B498-43B3-948B-1728B52AA6E4}">
                  <adec:decorative xmlns:adec="http://schemas.microsoft.com/office/drawing/2017/decorative" val="1"/>
                </a:ext>
              </a:extLst>
            </p:cNvPr>
            <p:cNvSpPr>
              <a:spLocks noEditPoints="1"/>
            </p:cNvSpPr>
            <p:nvPr/>
          </p:nvSpPr>
          <p:spPr bwMode="auto">
            <a:xfrm>
              <a:off x="4781407" y="1843083"/>
              <a:ext cx="543068" cy="543068"/>
            </a:xfrm>
            <a:custGeom>
              <a:avLst/>
              <a:gdLst>
                <a:gd name="T0" fmla="*/ 155 w 174"/>
                <a:gd name="T1" fmla="*/ 78 h 174"/>
                <a:gd name="T2" fmla="*/ 141 w 174"/>
                <a:gd name="T3" fmla="*/ 45 h 174"/>
                <a:gd name="T4" fmla="*/ 155 w 174"/>
                <a:gd name="T5" fmla="*/ 32 h 174"/>
                <a:gd name="T6" fmla="*/ 142 w 174"/>
                <a:gd name="T7" fmla="*/ 19 h 174"/>
                <a:gd name="T8" fmla="*/ 129 w 174"/>
                <a:gd name="T9" fmla="*/ 33 h 174"/>
                <a:gd name="T10" fmla="*/ 96 w 174"/>
                <a:gd name="T11" fmla="*/ 19 h 174"/>
                <a:gd name="T12" fmla="*/ 96 w 174"/>
                <a:gd name="T13" fmla="*/ 0 h 174"/>
                <a:gd name="T14" fmla="*/ 78 w 174"/>
                <a:gd name="T15" fmla="*/ 0 h 174"/>
                <a:gd name="T16" fmla="*/ 78 w 174"/>
                <a:gd name="T17" fmla="*/ 19 h 174"/>
                <a:gd name="T18" fmla="*/ 45 w 174"/>
                <a:gd name="T19" fmla="*/ 33 h 174"/>
                <a:gd name="T20" fmla="*/ 32 w 174"/>
                <a:gd name="T21" fmla="*/ 19 h 174"/>
                <a:gd name="T22" fmla="*/ 19 w 174"/>
                <a:gd name="T23" fmla="*/ 32 h 174"/>
                <a:gd name="T24" fmla="*/ 33 w 174"/>
                <a:gd name="T25" fmla="*/ 45 h 174"/>
                <a:gd name="T26" fmla="*/ 19 w 174"/>
                <a:gd name="T27" fmla="*/ 78 h 174"/>
                <a:gd name="T28" fmla="*/ 0 w 174"/>
                <a:gd name="T29" fmla="*/ 78 h 174"/>
                <a:gd name="T30" fmla="*/ 0 w 174"/>
                <a:gd name="T31" fmla="*/ 96 h 174"/>
                <a:gd name="T32" fmla="*/ 19 w 174"/>
                <a:gd name="T33" fmla="*/ 96 h 174"/>
                <a:gd name="T34" fmla="*/ 33 w 174"/>
                <a:gd name="T35" fmla="*/ 129 h 174"/>
                <a:gd name="T36" fmla="*/ 19 w 174"/>
                <a:gd name="T37" fmla="*/ 142 h 174"/>
                <a:gd name="T38" fmla="*/ 32 w 174"/>
                <a:gd name="T39" fmla="*/ 155 h 174"/>
                <a:gd name="T40" fmla="*/ 45 w 174"/>
                <a:gd name="T41" fmla="*/ 141 h 174"/>
                <a:gd name="T42" fmla="*/ 78 w 174"/>
                <a:gd name="T43" fmla="*/ 155 h 174"/>
                <a:gd name="T44" fmla="*/ 78 w 174"/>
                <a:gd name="T45" fmla="*/ 174 h 174"/>
                <a:gd name="T46" fmla="*/ 96 w 174"/>
                <a:gd name="T47" fmla="*/ 174 h 174"/>
                <a:gd name="T48" fmla="*/ 96 w 174"/>
                <a:gd name="T49" fmla="*/ 155 h 174"/>
                <a:gd name="T50" fmla="*/ 129 w 174"/>
                <a:gd name="T51" fmla="*/ 141 h 174"/>
                <a:gd name="T52" fmla="*/ 142 w 174"/>
                <a:gd name="T53" fmla="*/ 155 h 174"/>
                <a:gd name="T54" fmla="*/ 155 w 174"/>
                <a:gd name="T55" fmla="*/ 142 h 174"/>
                <a:gd name="T56" fmla="*/ 141 w 174"/>
                <a:gd name="T57" fmla="*/ 129 h 174"/>
                <a:gd name="T58" fmla="*/ 155 w 174"/>
                <a:gd name="T59" fmla="*/ 96 h 174"/>
                <a:gd name="T60" fmla="*/ 174 w 174"/>
                <a:gd name="T61" fmla="*/ 96 h 174"/>
                <a:gd name="T62" fmla="*/ 174 w 174"/>
                <a:gd name="T63" fmla="*/ 78 h 174"/>
                <a:gd name="T64" fmla="*/ 155 w 174"/>
                <a:gd name="T65" fmla="*/ 78 h 174"/>
                <a:gd name="T66" fmla="*/ 139 w 174"/>
                <a:gd name="T67" fmla="*/ 103 h 174"/>
                <a:gd name="T68" fmla="*/ 117 w 174"/>
                <a:gd name="T69" fmla="*/ 132 h 174"/>
                <a:gd name="T70" fmla="*/ 82 w 174"/>
                <a:gd name="T71" fmla="*/ 141 h 174"/>
                <a:gd name="T72" fmla="*/ 49 w 174"/>
                <a:gd name="T73" fmla="*/ 125 h 174"/>
                <a:gd name="T74" fmla="*/ 37 w 174"/>
                <a:gd name="T75" fmla="*/ 107 h 174"/>
                <a:gd name="T76" fmla="*/ 33 w 174"/>
                <a:gd name="T77" fmla="*/ 87 h 174"/>
                <a:gd name="T78" fmla="*/ 46 w 174"/>
                <a:gd name="T79" fmla="*/ 52 h 174"/>
                <a:gd name="T80" fmla="*/ 77 w 174"/>
                <a:gd name="T81" fmla="*/ 33 h 174"/>
                <a:gd name="T82" fmla="*/ 113 w 174"/>
                <a:gd name="T83" fmla="*/ 39 h 174"/>
                <a:gd name="T84" fmla="*/ 137 w 174"/>
                <a:gd name="T85" fmla="*/ 65 h 174"/>
                <a:gd name="T86" fmla="*/ 139 w 174"/>
                <a:gd name="T87" fmla="*/ 10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4" h="174">
                  <a:moveTo>
                    <a:pt x="155" y="78"/>
                  </a:moveTo>
                  <a:cubicBezTo>
                    <a:pt x="153" y="66"/>
                    <a:pt x="149" y="55"/>
                    <a:pt x="141" y="45"/>
                  </a:cubicBezTo>
                  <a:cubicBezTo>
                    <a:pt x="155" y="32"/>
                    <a:pt x="155" y="32"/>
                    <a:pt x="155" y="32"/>
                  </a:cubicBezTo>
                  <a:cubicBezTo>
                    <a:pt x="142" y="19"/>
                    <a:pt x="142" y="19"/>
                    <a:pt x="142" y="19"/>
                  </a:cubicBezTo>
                  <a:cubicBezTo>
                    <a:pt x="129" y="33"/>
                    <a:pt x="129" y="33"/>
                    <a:pt x="129" y="33"/>
                  </a:cubicBezTo>
                  <a:cubicBezTo>
                    <a:pt x="119" y="25"/>
                    <a:pt x="108" y="21"/>
                    <a:pt x="96" y="19"/>
                  </a:cubicBezTo>
                  <a:cubicBezTo>
                    <a:pt x="96" y="0"/>
                    <a:pt x="96" y="0"/>
                    <a:pt x="96" y="0"/>
                  </a:cubicBezTo>
                  <a:cubicBezTo>
                    <a:pt x="78" y="0"/>
                    <a:pt x="78" y="0"/>
                    <a:pt x="78" y="0"/>
                  </a:cubicBezTo>
                  <a:cubicBezTo>
                    <a:pt x="78" y="19"/>
                    <a:pt x="78" y="19"/>
                    <a:pt x="78" y="19"/>
                  </a:cubicBezTo>
                  <a:cubicBezTo>
                    <a:pt x="66" y="21"/>
                    <a:pt x="55" y="25"/>
                    <a:pt x="45" y="33"/>
                  </a:cubicBezTo>
                  <a:cubicBezTo>
                    <a:pt x="32" y="19"/>
                    <a:pt x="32" y="19"/>
                    <a:pt x="32" y="19"/>
                  </a:cubicBezTo>
                  <a:cubicBezTo>
                    <a:pt x="19" y="32"/>
                    <a:pt x="19" y="32"/>
                    <a:pt x="19" y="32"/>
                  </a:cubicBezTo>
                  <a:cubicBezTo>
                    <a:pt x="33" y="45"/>
                    <a:pt x="33" y="45"/>
                    <a:pt x="33" y="45"/>
                  </a:cubicBezTo>
                  <a:cubicBezTo>
                    <a:pt x="25" y="55"/>
                    <a:pt x="21" y="66"/>
                    <a:pt x="19" y="78"/>
                  </a:cubicBezTo>
                  <a:cubicBezTo>
                    <a:pt x="0" y="78"/>
                    <a:pt x="0" y="78"/>
                    <a:pt x="0" y="78"/>
                  </a:cubicBezTo>
                  <a:cubicBezTo>
                    <a:pt x="0" y="96"/>
                    <a:pt x="0" y="96"/>
                    <a:pt x="0" y="96"/>
                  </a:cubicBezTo>
                  <a:cubicBezTo>
                    <a:pt x="19" y="96"/>
                    <a:pt x="19" y="96"/>
                    <a:pt x="19" y="96"/>
                  </a:cubicBezTo>
                  <a:cubicBezTo>
                    <a:pt x="21" y="108"/>
                    <a:pt x="25" y="119"/>
                    <a:pt x="33" y="129"/>
                  </a:cubicBezTo>
                  <a:cubicBezTo>
                    <a:pt x="19" y="142"/>
                    <a:pt x="19" y="142"/>
                    <a:pt x="19" y="142"/>
                  </a:cubicBezTo>
                  <a:cubicBezTo>
                    <a:pt x="32" y="155"/>
                    <a:pt x="32" y="155"/>
                    <a:pt x="32" y="155"/>
                  </a:cubicBezTo>
                  <a:cubicBezTo>
                    <a:pt x="45" y="141"/>
                    <a:pt x="45" y="141"/>
                    <a:pt x="45" y="141"/>
                  </a:cubicBezTo>
                  <a:cubicBezTo>
                    <a:pt x="55" y="149"/>
                    <a:pt x="66" y="153"/>
                    <a:pt x="78" y="155"/>
                  </a:cubicBezTo>
                  <a:cubicBezTo>
                    <a:pt x="78" y="174"/>
                    <a:pt x="78" y="174"/>
                    <a:pt x="78" y="174"/>
                  </a:cubicBezTo>
                  <a:cubicBezTo>
                    <a:pt x="96" y="174"/>
                    <a:pt x="96" y="174"/>
                    <a:pt x="96" y="174"/>
                  </a:cubicBezTo>
                  <a:cubicBezTo>
                    <a:pt x="96" y="155"/>
                    <a:pt x="96" y="155"/>
                    <a:pt x="96" y="155"/>
                  </a:cubicBezTo>
                  <a:cubicBezTo>
                    <a:pt x="108" y="153"/>
                    <a:pt x="119" y="149"/>
                    <a:pt x="129" y="141"/>
                  </a:cubicBezTo>
                  <a:cubicBezTo>
                    <a:pt x="142" y="155"/>
                    <a:pt x="142" y="155"/>
                    <a:pt x="142" y="155"/>
                  </a:cubicBezTo>
                  <a:cubicBezTo>
                    <a:pt x="155" y="142"/>
                    <a:pt x="155" y="142"/>
                    <a:pt x="155" y="142"/>
                  </a:cubicBezTo>
                  <a:cubicBezTo>
                    <a:pt x="141" y="129"/>
                    <a:pt x="141" y="129"/>
                    <a:pt x="141" y="129"/>
                  </a:cubicBezTo>
                  <a:cubicBezTo>
                    <a:pt x="149" y="119"/>
                    <a:pt x="153" y="108"/>
                    <a:pt x="155" y="96"/>
                  </a:cubicBezTo>
                  <a:cubicBezTo>
                    <a:pt x="174" y="96"/>
                    <a:pt x="174" y="96"/>
                    <a:pt x="174" y="96"/>
                  </a:cubicBezTo>
                  <a:cubicBezTo>
                    <a:pt x="174" y="78"/>
                    <a:pt x="174" y="78"/>
                    <a:pt x="174" y="78"/>
                  </a:cubicBezTo>
                  <a:lnTo>
                    <a:pt x="155" y="78"/>
                  </a:lnTo>
                  <a:close/>
                  <a:moveTo>
                    <a:pt x="139" y="103"/>
                  </a:moveTo>
                  <a:cubicBezTo>
                    <a:pt x="135" y="115"/>
                    <a:pt x="127" y="125"/>
                    <a:pt x="117" y="132"/>
                  </a:cubicBezTo>
                  <a:cubicBezTo>
                    <a:pt x="107" y="139"/>
                    <a:pt x="94" y="142"/>
                    <a:pt x="82" y="141"/>
                  </a:cubicBezTo>
                  <a:cubicBezTo>
                    <a:pt x="69" y="139"/>
                    <a:pt x="58" y="134"/>
                    <a:pt x="49" y="125"/>
                  </a:cubicBezTo>
                  <a:cubicBezTo>
                    <a:pt x="44" y="120"/>
                    <a:pt x="40" y="114"/>
                    <a:pt x="37" y="107"/>
                  </a:cubicBezTo>
                  <a:cubicBezTo>
                    <a:pt x="35" y="101"/>
                    <a:pt x="33" y="94"/>
                    <a:pt x="33" y="87"/>
                  </a:cubicBezTo>
                  <a:cubicBezTo>
                    <a:pt x="33" y="74"/>
                    <a:pt x="38" y="62"/>
                    <a:pt x="46" y="52"/>
                  </a:cubicBezTo>
                  <a:cubicBezTo>
                    <a:pt x="54" y="43"/>
                    <a:pt x="65" y="36"/>
                    <a:pt x="77" y="33"/>
                  </a:cubicBezTo>
                  <a:cubicBezTo>
                    <a:pt x="89" y="31"/>
                    <a:pt x="102" y="33"/>
                    <a:pt x="113" y="39"/>
                  </a:cubicBezTo>
                  <a:cubicBezTo>
                    <a:pt x="124" y="45"/>
                    <a:pt x="133" y="54"/>
                    <a:pt x="137" y="65"/>
                  </a:cubicBezTo>
                  <a:cubicBezTo>
                    <a:pt x="142" y="78"/>
                    <a:pt x="142" y="91"/>
                    <a:pt x="139" y="103"/>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65">
              <a:extLst>
                <a:ext uri="{FF2B5EF4-FFF2-40B4-BE49-F238E27FC236}">
                  <a16:creationId xmlns:a16="http://schemas.microsoft.com/office/drawing/2014/main" id="{9F9B6E0D-3D08-4910-BEA8-59CE6B2F4950}"/>
                </a:ext>
                <a:ext uri="{C183D7F6-B498-43B3-948B-1728B52AA6E4}">
                  <adec:decorative xmlns:adec="http://schemas.microsoft.com/office/drawing/2017/decorative" val="1"/>
                </a:ext>
              </a:extLst>
            </p:cNvPr>
            <p:cNvSpPr>
              <a:spLocks/>
            </p:cNvSpPr>
            <p:nvPr/>
          </p:nvSpPr>
          <p:spPr bwMode="auto">
            <a:xfrm>
              <a:off x="4941398" y="2023355"/>
              <a:ext cx="223086" cy="175765"/>
            </a:xfrm>
            <a:custGeom>
              <a:avLst/>
              <a:gdLst>
                <a:gd name="T0" fmla="*/ 88 w 99"/>
                <a:gd name="T1" fmla="*/ 0 h 78"/>
                <a:gd name="T2" fmla="*/ 33 w 99"/>
                <a:gd name="T3" fmla="*/ 54 h 78"/>
                <a:gd name="T4" fmla="*/ 11 w 99"/>
                <a:gd name="T5" fmla="*/ 32 h 78"/>
                <a:gd name="T6" fmla="*/ 0 w 99"/>
                <a:gd name="T7" fmla="*/ 43 h 78"/>
                <a:gd name="T8" fmla="*/ 33 w 99"/>
                <a:gd name="T9" fmla="*/ 78 h 78"/>
                <a:gd name="T10" fmla="*/ 99 w 99"/>
                <a:gd name="T11" fmla="*/ 11 h 78"/>
                <a:gd name="T12" fmla="*/ 88 w 99"/>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99" h="78">
                  <a:moveTo>
                    <a:pt x="88" y="0"/>
                  </a:moveTo>
                  <a:lnTo>
                    <a:pt x="33" y="54"/>
                  </a:lnTo>
                  <a:lnTo>
                    <a:pt x="11" y="32"/>
                  </a:lnTo>
                  <a:lnTo>
                    <a:pt x="0" y="43"/>
                  </a:lnTo>
                  <a:lnTo>
                    <a:pt x="33" y="78"/>
                  </a:lnTo>
                  <a:lnTo>
                    <a:pt x="99" y="11"/>
                  </a:lnTo>
                  <a:lnTo>
                    <a:pt x="88" y="0"/>
                  </a:lnTo>
                  <a:close/>
                </a:path>
              </a:pathLst>
            </a:custGeom>
            <a:solidFill>
              <a:srgbClr val="0075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8" name="shield 4" descr="shield, lock">
            <a:extLst>
              <a:ext uri="{FF2B5EF4-FFF2-40B4-BE49-F238E27FC236}">
                <a16:creationId xmlns:a16="http://schemas.microsoft.com/office/drawing/2014/main" id="{D8594CA0-3421-45AD-82D3-0C9A3303CDEA}"/>
              </a:ext>
            </a:extLst>
          </p:cNvPr>
          <p:cNvGrpSpPr>
            <a:grpSpLocks noChangeAspect="1"/>
          </p:cNvGrpSpPr>
          <p:nvPr/>
        </p:nvGrpSpPr>
        <p:grpSpPr bwMode="auto">
          <a:xfrm>
            <a:off x="629836" y="6002809"/>
            <a:ext cx="541825" cy="540000"/>
            <a:chOff x="2224" y="3045"/>
            <a:chExt cx="297" cy="296"/>
          </a:xfrm>
        </p:grpSpPr>
        <p:sp>
          <p:nvSpPr>
            <p:cNvPr id="29" name="AutoShape 124">
              <a:extLst>
                <a:ext uri="{FF2B5EF4-FFF2-40B4-BE49-F238E27FC236}">
                  <a16:creationId xmlns:a16="http://schemas.microsoft.com/office/drawing/2014/main" id="{166B9638-F87F-4376-BDC7-D5353407B721}"/>
                </a:ext>
              </a:extLst>
            </p:cNvPr>
            <p:cNvSpPr>
              <a:spLocks noChangeAspect="1" noChangeArrowheads="1" noTextEdit="1"/>
            </p:cNvSpPr>
            <p:nvPr/>
          </p:nvSpPr>
          <p:spPr bwMode="auto">
            <a:xfrm>
              <a:off x="2224" y="3045"/>
              <a:ext cx="297"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127">
              <a:extLst>
                <a:ext uri="{FF2B5EF4-FFF2-40B4-BE49-F238E27FC236}">
                  <a16:creationId xmlns:a16="http://schemas.microsoft.com/office/drawing/2014/main" id="{68BC5852-9B1C-4942-9B5C-5133C45F0CE7}"/>
                </a:ext>
              </a:extLst>
            </p:cNvPr>
            <p:cNvSpPr>
              <a:spLocks noChangeArrowheads="1"/>
            </p:cNvSpPr>
            <p:nvPr/>
          </p:nvSpPr>
          <p:spPr bwMode="auto">
            <a:xfrm>
              <a:off x="2224" y="3045"/>
              <a:ext cx="297"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28">
              <a:extLst>
                <a:ext uri="{FF2B5EF4-FFF2-40B4-BE49-F238E27FC236}">
                  <a16:creationId xmlns:a16="http://schemas.microsoft.com/office/drawing/2014/main" id="{16F3E21D-7BB3-4968-BE0A-43A1EB3C80F5}"/>
                </a:ext>
              </a:extLst>
            </p:cNvPr>
            <p:cNvSpPr>
              <a:spLocks/>
            </p:cNvSpPr>
            <p:nvPr/>
          </p:nvSpPr>
          <p:spPr bwMode="auto">
            <a:xfrm>
              <a:off x="2266" y="3059"/>
              <a:ext cx="213" cy="267"/>
            </a:xfrm>
            <a:custGeom>
              <a:avLst/>
              <a:gdLst>
                <a:gd name="T0" fmla="*/ 69 w 138"/>
                <a:gd name="T1" fmla="*/ 173 h 173"/>
                <a:gd name="T2" fmla="*/ 69 w 138"/>
                <a:gd name="T3" fmla="*/ 173 h 173"/>
                <a:gd name="T4" fmla="*/ 0 w 138"/>
                <a:gd name="T5" fmla="*/ 77 h 173"/>
                <a:gd name="T6" fmla="*/ 0 w 138"/>
                <a:gd name="T7" fmla="*/ 29 h 173"/>
                <a:gd name="T8" fmla="*/ 4 w 138"/>
                <a:gd name="T9" fmla="*/ 29 h 173"/>
                <a:gd name="T10" fmla="*/ 67 w 138"/>
                <a:gd name="T11" fmla="*/ 2 h 173"/>
                <a:gd name="T12" fmla="*/ 69 w 138"/>
                <a:gd name="T13" fmla="*/ 0 h 173"/>
                <a:gd name="T14" fmla="*/ 72 w 138"/>
                <a:gd name="T15" fmla="*/ 2 h 173"/>
                <a:gd name="T16" fmla="*/ 135 w 138"/>
                <a:gd name="T17" fmla="*/ 29 h 173"/>
                <a:gd name="T18" fmla="*/ 138 w 138"/>
                <a:gd name="T19" fmla="*/ 29 h 173"/>
                <a:gd name="T20" fmla="*/ 138 w 138"/>
                <a:gd name="T21" fmla="*/ 78 h 173"/>
                <a:gd name="T22" fmla="*/ 69 w 138"/>
                <a:gd name="T23"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 h="173">
                  <a:moveTo>
                    <a:pt x="69" y="173"/>
                  </a:moveTo>
                  <a:cubicBezTo>
                    <a:pt x="69" y="173"/>
                    <a:pt x="69" y="173"/>
                    <a:pt x="69" y="173"/>
                  </a:cubicBezTo>
                  <a:cubicBezTo>
                    <a:pt x="50" y="173"/>
                    <a:pt x="0" y="140"/>
                    <a:pt x="0" y="77"/>
                  </a:cubicBezTo>
                  <a:cubicBezTo>
                    <a:pt x="0" y="29"/>
                    <a:pt x="0" y="29"/>
                    <a:pt x="0" y="29"/>
                  </a:cubicBezTo>
                  <a:cubicBezTo>
                    <a:pt x="4" y="29"/>
                    <a:pt x="4" y="29"/>
                    <a:pt x="4" y="29"/>
                  </a:cubicBezTo>
                  <a:cubicBezTo>
                    <a:pt x="4" y="29"/>
                    <a:pt x="35" y="32"/>
                    <a:pt x="67" y="2"/>
                  </a:cubicBezTo>
                  <a:cubicBezTo>
                    <a:pt x="69" y="0"/>
                    <a:pt x="69" y="0"/>
                    <a:pt x="69" y="0"/>
                  </a:cubicBezTo>
                  <a:cubicBezTo>
                    <a:pt x="72" y="2"/>
                    <a:pt x="72" y="2"/>
                    <a:pt x="72" y="2"/>
                  </a:cubicBezTo>
                  <a:cubicBezTo>
                    <a:pt x="106" y="29"/>
                    <a:pt x="135" y="29"/>
                    <a:pt x="135" y="29"/>
                  </a:cubicBezTo>
                  <a:cubicBezTo>
                    <a:pt x="138" y="29"/>
                    <a:pt x="138" y="29"/>
                    <a:pt x="138" y="29"/>
                  </a:cubicBezTo>
                  <a:cubicBezTo>
                    <a:pt x="138" y="78"/>
                    <a:pt x="138" y="78"/>
                    <a:pt x="138" y="78"/>
                  </a:cubicBezTo>
                  <a:cubicBezTo>
                    <a:pt x="138" y="140"/>
                    <a:pt x="88" y="173"/>
                    <a:pt x="69" y="173"/>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29">
              <a:extLst>
                <a:ext uri="{FF2B5EF4-FFF2-40B4-BE49-F238E27FC236}">
                  <a16:creationId xmlns:a16="http://schemas.microsoft.com/office/drawing/2014/main" id="{220F87FA-7B06-480A-9E86-0B209CBF24EC}"/>
                </a:ext>
              </a:extLst>
            </p:cNvPr>
            <p:cNvSpPr>
              <a:spLocks/>
            </p:cNvSpPr>
            <p:nvPr/>
          </p:nvSpPr>
          <p:spPr bwMode="auto">
            <a:xfrm>
              <a:off x="2356" y="3164"/>
              <a:ext cx="34" cy="68"/>
            </a:xfrm>
            <a:custGeom>
              <a:avLst/>
              <a:gdLst>
                <a:gd name="T0" fmla="*/ 16 w 22"/>
                <a:gd name="T1" fmla="*/ 22 h 44"/>
                <a:gd name="T2" fmla="*/ 16 w 22"/>
                <a:gd name="T3" fmla="*/ 44 h 44"/>
                <a:gd name="T4" fmla="*/ 7 w 22"/>
                <a:gd name="T5" fmla="*/ 44 h 44"/>
                <a:gd name="T6" fmla="*/ 7 w 22"/>
                <a:gd name="T7" fmla="*/ 22 h 44"/>
                <a:gd name="T8" fmla="*/ 0 w 22"/>
                <a:gd name="T9" fmla="*/ 11 h 44"/>
                <a:gd name="T10" fmla="*/ 11 w 22"/>
                <a:gd name="T11" fmla="*/ 0 h 44"/>
                <a:gd name="T12" fmla="*/ 22 w 22"/>
                <a:gd name="T13" fmla="*/ 11 h 44"/>
                <a:gd name="T14" fmla="*/ 16 w 22"/>
                <a:gd name="T15" fmla="*/ 22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4">
                  <a:moveTo>
                    <a:pt x="16" y="22"/>
                  </a:moveTo>
                  <a:cubicBezTo>
                    <a:pt x="16" y="44"/>
                    <a:pt x="16" y="44"/>
                    <a:pt x="16" y="44"/>
                  </a:cubicBezTo>
                  <a:cubicBezTo>
                    <a:pt x="7" y="44"/>
                    <a:pt x="7" y="44"/>
                    <a:pt x="7" y="44"/>
                  </a:cubicBezTo>
                  <a:cubicBezTo>
                    <a:pt x="7" y="22"/>
                    <a:pt x="7" y="22"/>
                    <a:pt x="7" y="22"/>
                  </a:cubicBezTo>
                  <a:cubicBezTo>
                    <a:pt x="2" y="20"/>
                    <a:pt x="0" y="16"/>
                    <a:pt x="0" y="11"/>
                  </a:cubicBezTo>
                  <a:cubicBezTo>
                    <a:pt x="0" y="5"/>
                    <a:pt x="5" y="0"/>
                    <a:pt x="11" y="0"/>
                  </a:cubicBezTo>
                  <a:cubicBezTo>
                    <a:pt x="17" y="0"/>
                    <a:pt x="22" y="5"/>
                    <a:pt x="22" y="11"/>
                  </a:cubicBezTo>
                  <a:cubicBezTo>
                    <a:pt x="22" y="16"/>
                    <a:pt x="20" y="20"/>
                    <a:pt x="16" y="22"/>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 name="Graphic 7">
            <a:extLst>
              <a:ext uri="{FF2B5EF4-FFF2-40B4-BE49-F238E27FC236}">
                <a16:creationId xmlns:a16="http://schemas.microsoft.com/office/drawing/2014/main" id="{514EFCF9-BB79-4B8F-982C-6D6EB3D0A1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0748" y="2815656"/>
            <a:ext cx="540000" cy="540000"/>
          </a:xfrm>
          <a:prstGeom prst="rect">
            <a:avLst/>
          </a:prstGeom>
        </p:spPr>
      </p:pic>
      <p:pic>
        <p:nvPicPr>
          <p:cNvPr id="6" name="Graphic 5">
            <a:extLst>
              <a:ext uri="{FF2B5EF4-FFF2-40B4-BE49-F238E27FC236}">
                <a16:creationId xmlns:a16="http://schemas.microsoft.com/office/drawing/2014/main" id="{D2342E73-5839-4B53-8CBA-60E3C3B30F5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30748" y="1762005"/>
            <a:ext cx="540000" cy="540000"/>
          </a:xfrm>
          <a:prstGeom prst="rect">
            <a:avLst/>
          </a:prstGeom>
        </p:spPr>
      </p:pic>
    </p:spTree>
    <p:extLst>
      <p:ext uri="{BB962C8B-B14F-4D97-AF65-F5344CB8AC3E}">
        <p14:creationId xmlns:p14="http://schemas.microsoft.com/office/powerpoint/2010/main" val="26797595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11">
                                            <p:txEl>
                                              <p:pRg st="3" end="3"/>
                                            </p:txEl>
                                          </p:spTgt>
                                        </p:tgtEl>
                                        <p:attrNameLst>
                                          <p:attrName>style.visibility</p:attrName>
                                        </p:attrNameLst>
                                      </p:cBhvr>
                                      <p:to>
                                        <p:strVal val="visible"/>
                                      </p:to>
                                    </p:set>
                                    <p:animEffect transition="in" filter="fade">
                                      <p:cBhvr>
                                        <p:cTn id="21" dur="500"/>
                                        <p:tgtEl>
                                          <p:spTgt spid="11">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1">
                                            <p:txEl>
                                              <p:pRg st="4" end="4"/>
                                            </p:txEl>
                                          </p:spTgt>
                                        </p:tgtEl>
                                        <p:attrNameLst>
                                          <p:attrName>style.visibility</p:attrName>
                                        </p:attrNameLst>
                                      </p:cBhvr>
                                      <p:to>
                                        <p:strVal val="visible"/>
                                      </p:to>
                                    </p:set>
                                    <p:animEffect transition="in" filter="fade">
                                      <p:cBhvr>
                                        <p:cTn id="24" dur="500"/>
                                        <p:tgtEl>
                                          <p:spTgt spid="11">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par>
                                <p:cTn id="30" presetID="10" presetClass="entr" presetSubtype="0" fill="hold" nodeType="withEffect">
                                  <p:stCondLst>
                                    <p:cond delay="0"/>
                                  </p:stCondLst>
                                  <p:childTnLst>
                                    <p:set>
                                      <p:cBhvr>
                                        <p:cTn id="31" dur="1" fill="hold">
                                          <p:stCondLst>
                                            <p:cond delay="0"/>
                                          </p:stCondLst>
                                        </p:cTn>
                                        <p:tgtEl>
                                          <p:spTgt spid="11">
                                            <p:txEl>
                                              <p:pRg st="6" end="6"/>
                                            </p:txEl>
                                          </p:spTgt>
                                        </p:tgtEl>
                                        <p:attrNameLst>
                                          <p:attrName>style.visibility</p:attrName>
                                        </p:attrNameLst>
                                      </p:cBhvr>
                                      <p:to>
                                        <p:strVal val="visible"/>
                                      </p:to>
                                    </p:set>
                                    <p:animEffect transition="in" filter="fade">
                                      <p:cBhvr>
                                        <p:cTn id="32" dur="500"/>
                                        <p:tgtEl>
                                          <p:spTgt spid="11">
                                            <p:txEl>
                                              <p:pRg st="6" end="6"/>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11">
                                            <p:txEl>
                                              <p:pRg st="7" end="7"/>
                                            </p:txEl>
                                          </p:spTgt>
                                        </p:tgtEl>
                                        <p:attrNameLst>
                                          <p:attrName>style.visibility</p:attrName>
                                        </p:attrNameLst>
                                      </p:cBhvr>
                                      <p:to>
                                        <p:strVal val="visible"/>
                                      </p:to>
                                    </p:set>
                                    <p:animEffect transition="in" filter="fade">
                                      <p:cBhvr>
                                        <p:cTn id="35" dur="500"/>
                                        <p:tgtEl>
                                          <p:spTgt spid="11">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par>
                                <p:cTn id="41" presetID="10" presetClass="entr" presetSubtype="0" fill="hold" nodeType="withEffect">
                                  <p:stCondLst>
                                    <p:cond delay="0"/>
                                  </p:stCondLst>
                                  <p:childTnLst>
                                    <p:set>
                                      <p:cBhvr>
                                        <p:cTn id="42" dur="1" fill="hold">
                                          <p:stCondLst>
                                            <p:cond delay="0"/>
                                          </p:stCondLst>
                                        </p:cTn>
                                        <p:tgtEl>
                                          <p:spTgt spid="11">
                                            <p:txEl>
                                              <p:pRg st="9" end="9"/>
                                            </p:txEl>
                                          </p:spTgt>
                                        </p:tgtEl>
                                        <p:attrNameLst>
                                          <p:attrName>style.visibility</p:attrName>
                                        </p:attrNameLst>
                                      </p:cBhvr>
                                      <p:to>
                                        <p:strVal val="visible"/>
                                      </p:to>
                                    </p:set>
                                    <p:animEffect transition="in" filter="fade">
                                      <p:cBhvr>
                                        <p:cTn id="43" dur="500"/>
                                        <p:tgtEl>
                                          <p:spTgt spid="11">
                                            <p:txEl>
                                              <p:pRg st="9" end="9"/>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11">
                                            <p:txEl>
                                              <p:pRg st="10" end="10"/>
                                            </p:txEl>
                                          </p:spTgt>
                                        </p:tgtEl>
                                        <p:attrNameLst>
                                          <p:attrName>style.visibility</p:attrName>
                                        </p:attrNameLst>
                                      </p:cBhvr>
                                      <p:to>
                                        <p:strVal val="visible"/>
                                      </p:to>
                                    </p:set>
                                    <p:animEffect transition="in" filter="fade">
                                      <p:cBhvr>
                                        <p:cTn id="46" dur="500"/>
                                        <p:tgtEl>
                                          <p:spTgt spid="11">
                                            <p:txEl>
                                              <p:pRg st="10" end="10"/>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500"/>
                                        <p:tgtEl>
                                          <p:spTgt spid="28"/>
                                        </p:tgtEl>
                                      </p:cBhvr>
                                    </p:animEffect>
                                  </p:childTnLst>
                                </p:cTn>
                              </p:par>
                              <p:par>
                                <p:cTn id="52" presetID="10" presetClass="entr" presetSubtype="0" fill="hold" nodeType="withEffect">
                                  <p:stCondLst>
                                    <p:cond delay="0"/>
                                  </p:stCondLst>
                                  <p:childTnLst>
                                    <p:set>
                                      <p:cBhvr>
                                        <p:cTn id="53" dur="1" fill="hold">
                                          <p:stCondLst>
                                            <p:cond delay="0"/>
                                          </p:stCondLst>
                                        </p:cTn>
                                        <p:tgtEl>
                                          <p:spTgt spid="11">
                                            <p:txEl>
                                              <p:pRg st="12" end="12"/>
                                            </p:txEl>
                                          </p:spTgt>
                                        </p:tgtEl>
                                        <p:attrNameLst>
                                          <p:attrName>style.visibility</p:attrName>
                                        </p:attrNameLst>
                                      </p:cBhvr>
                                      <p:to>
                                        <p:strVal val="visible"/>
                                      </p:to>
                                    </p:set>
                                    <p:animEffect transition="in" filter="fade">
                                      <p:cBhvr>
                                        <p:cTn id="54" dur="500"/>
                                        <p:tgtEl>
                                          <p:spTgt spid="11">
                                            <p:txEl>
                                              <p:pRg st="12" end="12"/>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11">
                                            <p:txEl>
                                              <p:pRg st="13" end="13"/>
                                            </p:txEl>
                                          </p:spTgt>
                                        </p:tgtEl>
                                        <p:attrNameLst>
                                          <p:attrName>style.visibility</p:attrName>
                                        </p:attrNameLst>
                                      </p:cBhvr>
                                      <p:to>
                                        <p:strVal val="visible"/>
                                      </p:to>
                                    </p:set>
                                    <p:animEffect transition="in" filter="fade">
                                      <p:cBhvr>
                                        <p:cTn id="57" dur="500"/>
                                        <p:tgtEl>
                                          <p:spTgt spid="11">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60E39111-83FA-4D13-B5A2-4A7262AC25FA}"/>
              </a:ext>
            </a:extLst>
          </p:cNvPr>
          <p:cNvSpPr txBox="1">
            <a:spLocks/>
          </p:cNvSpPr>
          <p:nvPr/>
        </p:nvSpPr>
        <p:spPr>
          <a:xfrm>
            <a:off x="1057275" y="3678299"/>
            <a:ext cx="7822955"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b="1"/>
              <a:t>Impact on reporting</a:t>
            </a:r>
            <a:endParaRPr lang="en-US"/>
          </a:p>
        </p:txBody>
      </p:sp>
      <p:pic>
        <p:nvPicPr>
          <p:cNvPr id="8" name="Graphic 7">
            <a:extLst>
              <a:ext uri="{FF2B5EF4-FFF2-40B4-BE49-F238E27FC236}">
                <a16:creationId xmlns:a16="http://schemas.microsoft.com/office/drawing/2014/main" id="{41542E9D-1CE5-49AE-A831-3ED8244AE89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325" y="3693598"/>
            <a:ext cx="468000" cy="468000"/>
          </a:xfrm>
          <a:prstGeom prst="rect">
            <a:avLst/>
          </a:prstGeom>
        </p:spPr>
      </p:pic>
    </p:spTree>
    <p:extLst>
      <p:ext uri="{BB962C8B-B14F-4D97-AF65-F5344CB8AC3E}">
        <p14:creationId xmlns:p14="http://schemas.microsoft.com/office/powerpoint/2010/main" val="71881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Security strategy impact on reporting</a:t>
            </a:r>
          </a:p>
        </p:txBody>
      </p:sp>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Ensuring data remains secure when flowing outside of Dataverse</a:t>
            </a:r>
          </a:p>
        </p:txBody>
      </p:sp>
      <p:sp>
        <p:nvSpPr>
          <p:cNvPr id="3" name="Content Placeholder 6">
            <a:extLst>
              <a:ext uri="{FF2B5EF4-FFF2-40B4-BE49-F238E27FC236}">
                <a16:creationId xmlns:a16="http://schemas.microsoft.com/office/drawing/2014/main" id="{F442DC43-B8F4-47A6-B108-4BE9DADC512F}"/>
              </a:ext>
            </a:extLst>
          </p:cNvPr>
          <p:cNvSpPr txBox="1">
            <a:spLocks/>
          </p:cNvSpPr>
          <p:nvPr/>
        </p:nvSpPr>
        <p:spPr>
          <a:xfrm>
            <a:off x="1390262" y="1766644"/>
            <a:ext cx="10058399" cy="4936736"/>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a:t>Have a data management strategy for all data that is stored outside of a core application.</a:t>
            </a:r>
          </a:p>
          <a:p>
            <a:pPr marL="0" indent="0">
              <a:buNone/>
            </a:pPr>
            <a:r>
              <a:rPr lang="en-US" sz="1600"/>
              <a:t>When data is exported to external data stores, you need to apply your own security mechanism for reporting, as the Dataverse security permissions are no longer honored. </a:t>
            </a:r>
          </a:p>
          <a:p>
            <a:pPr marL="0" indent="0">
              <a:buNone/>
            </a:pPr>
            <a:r>
              <a:rPr lang="en-US" sz="1600"/>
              <a:t>The reporting strategy should include security requirements (encryption, access controls, row level, PII) as well as data residency and retention requirements. </a:t>
            </a:r>
          </a:p>
          <a:p>
            <a:pPr marL="0" lvl="0" indent="0" defTabSz="914367">
              <a:spcBef>
                <a:spcPts val="1200"/>
              </a:spcBef>
              <a:buSzTx/>
              <a:buNone/>
            </a:pPr>
            <a:r>
              <a:rPr lang="en-US" sz="1200">
                <a:solidFill>
                  <a:srgbClr val="FFFFFF"/>
                </a:solidFill>
              </a:rPr>
              <a:t>Learn more on how row-level security (RLS) can be used in Power BI to restrict data access for given users.</a:t>
            </a:r>
            <a:br>
              <a:rPr lang="en-US" sz="1200">
                <a:solidFill>
                  <a:srgbClr val="FFFFFF"/>
                </a:solidFill>
              </a:rPr>
            </a:br>
            <a:r>
              <a:rPr lang="en-US" sz="1200">
                <a:solidFill>
                  <a:srgbClr val="50E6FF"/>
                </a:solidFill>
                <a:hlinkClick r:id="rId3">
                  <a:extLst>
                    <a:ext uri="{A12FA001-AC4F-418D-AE19-62706E023703}">
                      <ahyp:hlinkClr xmlns:ahyp="http://schemas.microsoft.com/office/drawing/2018/hyperlinkcolor" val="tx"/>
                    </a:ext>
                  </a:extLst>
                </a:hlinkClick>
              </a:rPr>
              <a:t>https://docs.microsoft.com/power-bi/admin/service-admin-rls</a:t>
            </a:r>
            <a:r>
              <a:rPr lang="en-US" sz="1200">
                <a:solidFill>
                  <a:srgbClr val="50E6FF"/>
                </a:solidFill>
              </a:rPr>
              <a:t> </a:t>
            </a:r>
          </a:p>
          <a:p>
            <a:pPr marL="0" indent="0">
              <a:buNone/>
            </a:pPr>
            <a:endParaRPr lang="en-US" sz="1600" b="1"/>
          </a:p>
          <a:p>
            <a:pPr marL="0" indent="0">
              <a:buNone/>
            </a:pPr>
            <a:r>
              <a:rPr lang="en-US" sz="1600" b="1"/>
              <a:t>Understand how and when to leverage the Power BI Dataverse connector with DirectQuery</a:t>
            </a:r>
          </a:p>
          <a:p>
            <a:pPr marL="0" indent="0">
              <a:buNone/>
            </a:pPr>
            <a:r>
              <a:rPr lang="en-US" sz="1600"/>
              <a:t>The Dataverse connector in Power BI is based on the TDS endpoint, and this offers the following benefits:</a:t>
            </a:r>
          </a:p>
          <a:p>
            <a:r>
              <a:rPr lang="en-US" sz="1600"/>
              <a:t>DirectQuery support, so that the connected user’s security context is applied to retrieve data in real-time, making sure that users don’t see more data than what the Dataverse security model allows for them.</a:t>
            </a:r>
          </a:p>
          <a:p>
            <a:r>
              <a:rPr lang="en-US" sz="1600"/>
              <a:t>Native SQL query support can be used in Power BI interactive and paginated reports.</a:t>
            </a:r>
            <a:br>
              <a:rPr lang="en-US" sz="1600"/>
            </a:br>
            <a:r>
              <a:rPr lang="en-US" sz="1600"/>
              <a:t>With the CURRENT_USER function, you can filter records based on the connected user (e.g., “My accounts”).</a:t>
            </a:r>
          </a:p>
          <a:p>
            <a:pPr marL="0" indent="0">
              <a:spcBef>
                <a:spcPts val="1200"/>
              </a:spcBef>
              <a:buNone/>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the Dataverse TDS endpoint and on using the Dataverse connector Power BI</a:t>
            </a:r>
            <a:endParaRPr lang="en-US" sz="1600" b="1"/>
          </a:p>
          <a:p>
            <a:pPr marL="0" indent="0">
              <a:buNone/>
            </a:pPr>
            <a:r>
              <a:rPr lang="en-US" sz="1200">
                <a:solidFill>
                  <a:srgbClr val="50E6FF"/>
                </a:solidFill>
                <a:hlinkClick r:id="rId4">
                  <a:extLst>
                    <a:ext uri="{A12FA001-AC4F-418D-AE19-62706E023703}">
                      <ahyp:hlinkClr xmlns:ahyp="http://schemas.microsoft.com/office/drawing/2018/hyperlinkcolor" val="tx"/>
                    </a:ext>
                  </a:extLst>
                </a:hlinkClick>
              </a:rPr>
              <a:t>https://docs.microsoft.com/powerapps/developer/data-platform/dataverse-sql-query</a:t>
            </a:r>
            <a:r>
              <a:rPr lang="en-US" sz="1200">
                <a:solidFill>
                  <a:srgbClr val="50E6FF"/>
                </a:solidFill>
              </a:rPr>
              <a:t> </a:t>
            </a:r>
            <a:br>
              <a:rPr lang="en-US" sz="1200">
                <a:solidFill>
                  <a:srgbClr val="50E6FF"/>
                </a:solidFill>
              </a:rPr>
            </a:br>
            <a:r>
              <a:rPr lang="en-US" sz="1200">
                <a:solidFill>
                  <a:srgbClr val="50E6FF"/>
                </a:solidFill>
                <a:hlinkClick r:id="rId5">
                  <a:extLst>
                    <a:ext uri="{A12FA001-AC4F-418D-AE19-62706E023703}">
                      <ahyp:hlinkClr xmlns:ahyp="http://schemas.microsoft.com/office/drawing/2018/hyperlinkcolor" val="tx"/>
                    </a:ext>
                  </a:extLst>
                </a:hlinkClick>
              </a:rPr>
              <a:t>https://docs.microsoft.com/powerapps/maker/data-platform/view-entity-data-power-bi</a:t>
            </a:r>
            <a:r>
              <a:rPr lang="en-US" sz="1200">
                <a:solidFill>
                  <a:srgbClr val="50E6FF"/>
                </a:solidFill>
              </a:rPr>
              <a:t> </a:t>
            </a:r>
            <a:br>
              <a:rPr lang="en-US" sz="1200">
                <a:solidFill>
                  <a:srgbClr val="50E6FF"/>
                </a:solidFill>
              </a:rPr>
            </a:br>
            <a:r>
              <a:rPr lang="en-US" sz="1200">
                <a:solidFill>
                  <a:srgbClr val="50E6FF"/>
                </a:solidFill>
                <a:hlinkClick r:id="rId6">
                  <a:extLst>
                    <a:ext uri="{A12FA001-AC4F-418D-AE19-62706E023703}">
                      <ahyp:hlinkClr xmlns:ahyp="http://schemas.microsoft.com/office/drawing/2018/hyperlinkcolor" val="tx"/>
                    </a:ext>
                  </a:extLst>
                </a:hlinkClick>
              </a:rPr>
              <a:t>https://docs.microsoft.com/power-query/connectors/dataverse</a:t>
            </a:r>
            <a:endParaRPr lang="en-US" sz="1200">
              <a:solidFill>
                <a:srgbClr val="50E6FF"/>
              </a:solidFill>
            </a:endParaRPr>
          </a:p>
        </p:txBody>
      </p:sp>
      <p:pic>
        <p:nvPicPr>
          <p:cNvPr id="7" name="Picture 6">
            <a:extLst>
              <a:ext uri="{FF2B5EF4-FFF2-40B4-BE49-F238E27FC236}">
                <a16:creationId xmlns:a16="http://schemas.microsoft.com/office/drawing/2014/main" id="{0993122F-50F2-48FE-A468-199DC886BBF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2909" y="3940390"/>
            <a:ext cx="540000" cy="540000"/>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4E379E8E-D3B5-4FB4-A781-AACD45C12AF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62909" y="1766644"/>
            <a:ext cx="540000" cy="540000"/>
          </a:xfrm>
          <a:prstGeom prst="rect">
            <a:avLst/>
          </a:prstGeom>
        </p:spPr>
      </p:pic>
    </p:spTree>
    <p:extLst>
      <p:ext uri="{BB962C8B-B14F-4D97-AF65-F5344CB8AC3E}">
        <p14:creationId xmlns:p14="http://schemas.microsoft.com/office/powerpoint/2010/main" val="14246011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fade">
                                      <p:cBhvr>
                                        <p:cTn id="33" dur="500"/>
                                        <p:tgtEl>
                                          <p:spTgt spid="3">
                                            <p:txEl>
                                              <p:pRg st="7" end="7"/>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fade">
                                      <p:cBhvr>
                                        <p:cTn id="36" dur="500"/>
                                        <p:tgtEl>
                                          <p:spTgt spid="3">
                                            <p:txEl>
                                              <p:pRg st="8" end="8"/>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fade">
                                      <p:cBhvr>
                                        <p:cTn id="39" dur="500"/>
                                        <p:tgtEl>
                                          <p:spTgt spid="3">
                                            <p:txEl>
                                              <p:pRg st="9" end="9"/>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0" end="10"/>
                                            </p:txEl>
                                          </p:spTgt>
                                        </p:tgtEl>
                                        <p:attrNameLst>
                                          <p:attrName>style.visibility</p:attrName>
                                        </p:attrNameLst>
                                      </p:cBhvr>
                                      <p:to>
                                        <p:strVal val="visible"/>
                                      </p:to>
                                    </p:set>
                                    <p:animEffect transition="in" filter="fade">
                                      <p:cBhvr>
                                        <p:cTn id="4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F1EDB7-7667-4B5B-81E0-C23953556363}"/>
              </a:ext>
            </a:extLst>
          </p:cNvPr>
          <p:cNvSpPr>
            <a:spLocks noGrp="1"/>
          </p:cNvSpPr>
          <p:nvPr>
            <p:ph type="title"/>
          </p:nvPr>
        </p:nvSpPr>
        <p:spPr>
          <a:xfrm>
            <a:off x="1057275" y="3678299"/>
            <a:ext cx="7822955" cy="498598"/>
          </a:xfrm>
        </p:spPr>
        <p:txBody>
          <a:bodyPr/>
          <a:lstStyle/>
          <a:p>
            <a:r>
              <a:rPr lang="en-US" b="1"/>
              <a:t>Introduction</a:t>
            </a:r>
            <a:endParaRPr lang="en-US"/>
          </a:p>
        </p:txBody>
      </p:sp>
      <p:pic>
        <p:nvPicPr>
          <p:cNvPr id="7" name="Graphic 6">
            <a:extLst>
              <a:ext uri="{FF2B5EF4-FFF2-40B4-BE49-F238E27FC236}">
                <a16:creationId xmlns:a16="http://schemas.microsoft.com/office/drawing/2014/main" id="{D4FBF5CD-CA2D-4B6D-AD79-2537B13310D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325" y="3693598"/>
            <a:ext cx="468000" cy="468000"/>
          </a:xfrm>
          <a:prstGeom prst="rect">
            <a:avLst/>
          </a:prstGeom>
        </p:spPr>
      </p:pic>
    </p:spTree>
    <p:extLst>
      <p:ext uri="{BB962C8B-B14F-4D97-AF65-F5344CB8AC3E}">
        <p14:creationId xmlns:p14="http://schemas.microsoft.com/office/powerpoint/2010/main" val="781612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60E39111-83FA-4D13-B5A2-4A7262AC25FA}"/>
              </a:ext>
            </a:extLst>
          </p:cNvPr>
          <p:cNvSpPr txBox="1">
            <a:spLocks/>
          </p:cNvSpPr>
          <p:nvPr/>
        </p:nvSpPr>
        <p:spPr>
          <a:xfrm>
            <a:off x="1057275" y="3678299"/>
            <a:ext cx="7822955"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b="1"/>
              <a:t>Resources</a:t>
            </a:r>
            <a:endParaRPr lang="en-US"/>
          </a:p>
        </p:txBody>
      </p:sp>
      <p:pic>
        <p:nvPicPr>
          <p:cNvPr id="8" name="Graphic 7">
            <a:extLst>
              <a:ext uri="{FF2B5EF4-FFF2-40B4-BE49-F238E27FC236}">
                <a16:creationId xmlns:a16="http://schemas.microsoft.com/office/drawing/2014/main" id="{41542E9D-1CE5-49AE-A831-3ED8244AE89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325" y="3693598"/>
            <a:ext cx="468000" cy="468000"/>
          </a:xfrm>
          <a:prstGeom prst="rect">
            <a:avLst/>
          </a:prstGeom>
        </p:spPr>
      </p:pic>
    </p:spTree>
    <p:extLst>
      <p:ext uri="{BB962C8B-B14F-4D97-AF65-F5344CB8AC3E}">
        <p14:creationId xmlns:p14="http://schemas.microsoft.com/office/powerpoint/2010/main" val="1000859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Resources</a:t>
            </a:r>
          </a:p>
        </p:txBody>
      </p:sp>
      <p:sp>
        <p:nvSpPr>
          <p:cNvPr id="11" name="Content Placeholder 6">
            <a:extLst>
              <a:ext uri="{FF2B5EF4-FFF2-40B4-BE49-F238E27FC236}">
                <a16:creationId xmlns:a16="http://schemas.microsoft.com/office/drawing/2014/main" id="{0DF712A2-9B8A-4280-BFD9-971B6154D600}"/>
              </a:ext>
            </a:extLst>
          </p:cNvPr>
          <p:cNvSpPr txBox="1">
            <a:spLocks/>
          </p:cNvSpPr>
          <p:nvPr/>
        </p:nvSpPr>
        <p:spPr>
          <a:xfrm>
            <a:off x="1762125" y="1422196"/>
            <a:ext cx="10208467" cy="5324535"/>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a:t>Dynamics 365 Implementation Guide</a:t>
            </a:r>
          </a:p>
          <a:p>
            <a:pPr marL="0" lvl="0" indent="0">
              <a:buNone/>
              <a:defRPr/>
            </a:pPr>
            <a:r>
              <a:rPr lang="en-US" sz="1600">
                <a:solidFill>
                  <a:srgbClr val="FFFFFF"/>
                </a:solidFill>
              </a:rPr>
              <a:t>The “Environment strategy” chapter describes how environment-related decisions affect every aspect of the application, from application lifecycle management (ALM) to deployment and compliance. The “Security” chapter looks at the fundamental security principles applicable to Microsoft Dynamics 365 implementations.</a:t>
            </a:r>
          </a:p>
          <a:p>
            <a:pPr marL="0" lvl="0" indent="0">
              <a:spcBef>
                <a:spcPts val="600"/>
              </a:spcBef>
              <a:buNone/>
              <a:defRPr/>
            </a:pPr>
            <a:r>
              <a:rPr lang="en-US" sz="1200">
                <a:solidFill>
                  <a:srgbClr val="50E6FF"/>
                </a:solidFill>
                <a:hlinkClick r:id="rId3">
                  <a:extLst>
                    <a:ext uri="{A12FA001-AC4F-418D-AE19-62706E023703}">
                      <ahyp:hlinkClr xmlns:ahyp="http://schemas.microsoft.com/office/drawing/2018/hyperlinkcolor" val="tx"/>
                    </a:ext>
                  </a:extLst>
                </a:hlinkClick>
              </a:rPr>
              <a:t>https://aka.ms/D365ImplementationGuide/#p=192</a:t>
            </a:r>
            <a:r>
              <a:rPr lang="en-US" sz="1200">
                <a:solidFill>
                  <a:srgbClr val="50E6FF"/>
                </a:solidFill>
              </a:rPr>
              <a:t> </a:t>
            </a:r>
            <a:r>
              <a:rPr lang="en-US" sz="1200"/>
              <a:t>and</a:t>
            </a:r>
            <a:r>
              <a:rPr lang="en-US" sz="1200">
                <a:solidFill>
                  <a:srgbClr val="50E6FF"/>
                </a:solidFill>
              </a:rPr>
              <a:t> </a:t>
            </a:r>
            <a:r>
              <a:rPr lang="en-US" sz="1200">
                <a:solidFill>
                  <a:srgbClr val="50E6FF"/>
                </a:solidFill>
                <a:hlinkClick r:id="rId3">
                  <a:extLst>
                    <a:ext uri="{A12FA001-AC4F-418D-AE19-62706E023703}">
                      <ahyp:hlinkClr xmlns:ahyp="http://schemas.microsoft.com/office/drawing/2018/hyperlinkcolor" val="tx"/>
                    </a:ext>
                  </a:extLst>
                </a:hlinkClick>
              </a:rPr>
              <a:t>https://aka.ms/D365ImplementationGuide/#p=291</a:t>
            </a:r>
            <a:r>
              <a:rPr lang="en-US" sz="1200">
                <a:solidFill>
                  <a:srgbClr val="50E6FF"/>
                </a:solidFill>
              </a:rPr>
              <a:t> </a:t>
            </a:r>
          </a:p>
          <a:p>
            <a:pPr marL="0" indent="0">
              <a:buNone/>
            </a:pPr>
            <a:endParaRPr lang="en-US" sz="1600" b="1"/>
          </a:p>
          <a:p>
            <a:pPr marL="0" indent="0">
              <a:buNone/>
            </a:pPr>
            <a:r>
              <a:rPr lang="en-US" sz="1600" b="1"/>
              <a:t>Success by Design: Security Strategy</a:t>
            </a:r>
          </a:p>
          <a:p>
            <a:pPr marL="0" lvl="0" indent="0">
              <a:buNone/>
              <a:defRPr/>
            </a:pPr>
            <a:r>
              <a:rPr lang="en-US" sz="1600">
                <a:solidFill>
                  <a:srgbClr val="FFFFFF"/>
                </a:solidFill>
              </a:rPr>
              <a:t>Useful to review the security model for Dynamics 365 solutions.</a:t>
            </a:r>
          </a:p>
          <a:p>
            <a:pPr marL="0" indent="0">
              <a:spcBef>
                <a:spcPts val="600"/>
              </a:spcBef>
              <a:buNone/>
              <a:defRPr/>
            </a:pPr>
            <a:r>
              <a:rPr lang="en-US" sz="1200">
                <a:solidFill>
                  <a:srgbClr val="50E6FF"/>
                </a:solidFill>
                <a:hlinkClick r:id="rId4">
                  <a:extLst>
                    <a:ext uri="{A12FA001-AC4F-418D-AE19-62706E023703}">
                      <ahyp:hlinkClr xmlns:ahyp="http://schemas.microsoft.com/office/drawing/2018/hyperlinkcolor" val="tx"/>
                    </a:ext>
                  </a:extLst>
                </a:hlinkClick>
              </a:rPr>
              <a:t>https://docs.microsoft.com/learn/modules/fast-track-security/</a:t>
            </a:r>
            <a:endParaRPr lang="en-US" sz="2400"/>
          </a:p>
          <a:p>
            <a:pPr marL="0" indent="0">
              <a:buNone/>
            </a:pPr>
            <a:endParaRPr lang="en-US" sz="1600" b="1"/>
          </a:p>
          <a:p>
            <a:pPr marL="0" indent="0">
              <a:buNone/>
            </a:pPr>
            <a:r>
              <a:rPr lang="en-US" sz="1600" b="1"/>
              <a:t>Power Platform and Dynamics 365 Apps - Guide to security and compliance 2021</a:t>
            </a:r>
          </a:p>
          <a:p>
            <a:pPr marL="0" indent="0">
              <a:buNone/>
              <a:defRPr/>
            </a:pPr>
            <a:r>
              <a:rPr lang="en-US" sz="1600">
                <a:solidFill>
                  <a:srgbClr val="FFFFFF"/>
                </a:solidFill>
              </a:rPr>
              <a:t>This document pulls together various information sources to provide an overview and underpinning details on </a:t>
            </a:r>
          </a:p>
          <a:p>
            <a:pPr marL="0" indent="0">
              <a:buNone/>
              <a:defRPr/>
            </a:pPr>
            <a:r>
              <a:rPr lang="en-US" sz="1600">
                <a:solidFill>
                  <a:srgbClr val="FFFFFF"/>
                </a:solidFill>
              </a:rPr>
              <a:t>aspects related to Compliance, Privacy, Security and Transparency.</a:t>
            </a:r>
          </a:p>
          <a:p>
            <a:pPr marL="0" indent="0">
              <a:spcBef>
                <a:spcPts val="600"/>
              </a:spcBef>
              <a:buNone/>
              <a:defRPr/>
            </a:pPr>
            <a:r>
              <a:rPr lang="en-US" sz="1200">
                <a:solidFill>
                  <a:srgbClr val="50E6FF"/>
                </a:solidFill>
                <a:hlinkClick r:id="rId5">
                  <a:extLst>
                    <a:ext uri="{A12FA001-AC4F-418D-AE19-62706E023703}">
                      <ahyp:hlinkClr xmlns:ahyp="http://schemas.microsoft.com/office/drawing/2018/hyperlinkcolor" val="tx"/>
                    </a:ext>
                  </a:extLst>
                </a:hlinkClick>
              </a:rPr>
              <a:t>https://aka.ms/D365SecurityAndComplianceGuide</a:t>
            </a:r>
            <a:r>
              <a:rPr lang="en-US" sz="1200">
                <a:solidFill>
                  <a:srgbClr val="50E6FF"/>
                </a:solidFill>
              </a:rPr>
              <a:t> </a:t>
            </a:r>
          </a:p>
          <a:p>
            <a:pPr marL="0" indent="0">
              <a:spcBef>
                <a:spcPts val="1200"/>
              </a:spcBef>
              <a:buNone/>
              <a:defRPr/>
            </a:pPr>
            <a:endParaRPr lang="en-US" sz="1200">
              <a:solidFill>
                <a:srgbClr val="50E6FF"/>
              </a:solidFill>
            </a:endParaRPr>
          </a:p>
          <a:p>
            <a:pPr marL="0" indent="0">
              <a:buNone/>
              <a:defRPr/>
            </a:pPr>
            <a:r>
              <a:rPr lang="en-US" sz="1600" b="1"/>
              <a:t>Embrace proactive security with Zero Trust</a:t>
            </a:r>
          </a:p>
          <a:p>
            <a:pPr marL="0" indent="0">
              <a:buNone/>
              <a:defRPr/>
            </a:pPr>
            <a:r>
              <a:rPr lang="en-US" sz="1600">
                <a:solidFill>
                  <a:srgbClr val="FFFFFF"/>
                </a:solidFill>
              </a:rPr>
              <a:t>Real-world deployments and attacks are shaping the future of Zero Trust. Our framework, key trends, and maturity model can accelerate your journey.</a:t>
            </a:r>
          </a:p>
          <a:p>
            <a:pPr marL="0" indent="0">
              <a:spcBef>
                <a:spcPts val="600"/>
              </a:spcBef>
              <a:buNone/>
              <a:defRPr/>
            </a:pPr>
            <a:r>
              <a:rPr lang="en-US" sz="1200">
                <a:solidFill>
                  <a:srgbClr val="50E6FF"/>
                </a:solidFill>
                <a:hlinkClick r:id="rId6">
                  <a:extLst>
                    <a:ext uri="{A12FA001-AC4F-418D-AE19-62706E023703}">
                      <ahyp:hlinkClr xmlns:ahyp="http://schemas.microsoft.com/office/drawing/2018/hyperlinkcolor" val="tx"/>
                    </a:ext>
                  </a:extLst>
                </a:hlinkClick>
              </a:rPr>
              <a:t>https://www.microsoft.com/security/business/zero-trust</a:t>
            </a:r>
            <a:r>
              <a:rPr lang="en-US" sz="1200">
                <a:solidFill>
                  <a:srgbClr val="50E6FF"/>
                </a:solidFill>
              </a:rPr>
              <a:t> </a:t>
            </a:r>
          </a:p>
        </p:txBody>
      </p:sp>
      <p:pic>
        <p:nvPicPr>
          <p:cNvPr id="4" name="Picture 3">
            <a:extLst>
              <a:ext uri="{FF2B5EF4-FFF2-40B4-BE49-F238E27FC236}">
                <a16:creationId xmlns:a16="http://schemas.microsoft.com/office/drawing/2014/main" id="{52CF497E-DF0B-40E4-9E6C-FFDF12A109A9}"/>
              </a:ext>
            </a:extLst>
          </p:cNvPr>
          <p:cNvPicPr>
            <a:picLocks noChangeAspect="1"/>
          </p:cNvPicPr>
          <p:nvPr/>
        </p:nvPicPr>
        <p:blipFill>
          <a:blip r:embed="rId7"/>
          <a:stretch>
            <a:fillRect/>
          </a:stretch>
        </p:blipFill>
        <p:spPr>
          <a:xfrm>
            <a:off x="769238" y="1450771"/>
            <a:ext cx="648000" cy="846000"/>
          </a:xfrm>
          <a:prstGeom prst="rect">
            <a:avLst/>
          </a:prstGeom>
        </p:spPr>
      </p:pic>
      <p:pic>
        <p:nvPicPr>
          <p:cNvPr id="10" name="Graphic 9">
            <a:extLst>
              <a:ext uri="{FF2B5EF4-FFF2-40B4-BE49-F238E27FC236}">
                <a16:creationId xmlns:a16="http://schemas.microsoft.com/office/drawing/2014/main" id="{41D08B1C-4303-409C-8532-9BACF6A7A2B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69238" y="3085950"/>
            <a:ext cx="648000" cy="648000"/>
          </a:xfrm>
          <a:prstGeom prst="rect">
            <a:avLst/>
          </a:prstGeom>
        </p:spPr>
      </p:pic>
      <p:pic>
        <p:nvPicPr>
          <p:cNvPr id="33" name="Picture 32">
            <a:extLst>
              <a:ext uri="{FF2B5EF4-FFF2-40B4-BE49-F238E27FC236}">
                <a16:creationId xmlns:a16="http://schemas.microsoft.com/office/drawing/2014/main" id="{1B5A327A-AEE5-419B-A026-F409B6A9AB96}"/>
              </a:ext>
            </a:extLst>
          </p:cNvPr>
          <p:cNvPicPr>
            <a:picLocks noChangeAspect="1"/>
          </p:cNvPicPr>
          <p:nvPr/>
        </p:nvPicPr>
        <p:blipFill>
          <a:blip r:embed="rId10"/>
          <a:stretch>
            <a:fillRect/>
          </a:stretch>
        </p:blipFill>
        <p:spPr>
          <a:xfrm>
            <a:off x="769238" y="4242835"/>
            <a:ext cx="648000" cy="835936"/>
          </a:xfrm>
          <a:prstGeom prst="rect">
            <a:avLst/>
          </a:prstGeom>
        </p:spPr>
      </p:pic>
      <p:pic>
        <p:nvPicPr>
          <p:cNvPr id="35" name="Picture 34">
            <a:extLst>
              <a:ext uri="{FF2B5EF4-FFF2-40B4-BE49-F238E27FC236}">
                <a16:creationId xmlns:a16="http://schemas.microsoft.com/office/drawing/2014/main" id="{A7B98170-32EA-432F-A67E-B272A471856A}"/>
              </a:ext>
            </a:extLst>
          </p:cNvPr>
          <p:cNvPicPr>
            <a:picLocks noChangeAspect="1"/>
          </p:cNvPicPr>
          <p:nvPr/>
        </p:nvPicPr>
        <p:blipFill>
          <a:blip r:embed="rId11"/>
          <a:stretch>
            <a:fillRect/>
          </a:stretch>
        </p:blipFill>
        <p:spPr>
          <a:xfrm>
            <a:off x="769238" y="5683454"/>
            <a:ext cx="648000" cy="835980"/>
          </a:xfrm>
          <a:prstGeom prst="rect">
            <a:avLst/>
          </a:prstGeom>
        </p:spPr>
      </p:pic>
    </p:spTree>
    <p:extLst>
      <p:ext uri="{BB962C8B-B14F-4D97-AF65-F5344CB8AC3E}">
        <p14:creationId xmlns:p14="http://schemas.microsoft.com/office/powerpoint/2010/main" val="10848175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xEl>
                                              <p:pRg st="2" end="2"/>
                                            </p:txEl>
                                          </p:spTgt>
                                        </p:tgtEl>
                                        <p:attrNameLst>
                                          <p:attrName>style.visibility</p:attrName>
                                        </p:attrNameLst>
                                      </p:cBhvr>
                                      <p:to>
                                        <p:strVal val="visible"/>
                                      </p:to>
                                    </p:set>
                                    <p:animEffect transition="in" filter="fade">
                                      <p:cBhvr>
                                        <p:cTn id="16" dur="500"/>
                                        <p:tgtEl>
                                          <p:spTgt spid="11">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nodeType="withEffect">
                                  <p:stCondLst>
                                    <p:cond delay="0"/>
                                  </p:stCondLst>
                                  <p:childTnLst>
                                    <p:set>
                                      <p:cBhvr>
                                        <p:cTn id="23" dur="1" fill="hold">
                                          <p:stCondLst>
                                            <p:cond delay="0"/>
                                          </p:stCondLst>
                                        </p:cTn>
                                        <p:tgtEl>
                                          <p:spTgt spid="11">
                                            <p:txEl>
                                              <p:pRg st="4" end="4"/>
                                            </p:txEl>
                                          </p:spTgt>
                                        </p:tgtEl>
                                        <p:attrNameLst>
                                          <p:attrName>style.visibility</p:attrName>
                                        </p:attrNameLst>
                                      </p:cBhvr>
                                      <p:to>
                                        <p:strVal val="visible"/>
                                      </p:to>
                                    </p:set>
                                    <p:animEffect transition="in" filter="fade">
                                      <p:cBhvr>
                                        <p:cTn id="24" dur="500"/>
                                        <p:tgtEl>
                                          <p:spTgt spid="11">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1">
                                            <p:txEl>
                                              <p:pRg st="5" end="5"/>
                                            </p:txEl>
                                          </p:spTgt>
                                        </p:tgtEl>
                                        <p:attrNameLst>
                                          <p:attrName>style.visibility</p:attrName>
                                        </p:attrNameLst>
                                      </p:cBhvr>
                                      <p:to>
                                        <p:strVal val="visible"/>
                                      </p:to>
                                    </p:set>
                                    <p:animEffect transition="in" filter="fade">
                                      <p:cBhvr>
                                        <p:cTn id="27" dur="500"/>
                                        <p:tgtEl>
                                          <p:spTgt spid="11">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1">
                                            <p:txEl>
                                              <p:pRg st="6" end="6"/>
                                            </p:txEl>
                                          </p:spTgt>
                                        </p:tgtEl>
                                        <p:attrNameLst>
                                          <p:attrName>style.visibility</p:attrName>
                                        </p:attrNameLst>
                                      </p:cBhvr>
                                      <p:to>
                                        <p:strVal val="visible"/>
                                      </p:to>
                                    </p:set>
                                    <p:animEffect transition="in" filter="fade">
                                      <p:cBhvr>
                                        <p:cTn id="30" dur="500"/>
                                        <p:tgtEl>
                                          <p:spTgt spid="11">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500"/>
                                        <p:tgtEl>
                                          <p:spTgt spid="33"/>
                                        </p:tgtEl>
                                      </p:cBhvr>
                                    </p:animEffect>
                                  </p:childTnLst>
                                </p:cTn>
                              </p:par>
                              <p:par>
                                <p:cTn id="36" presetID="10" presetClass="entr" presetSubtype="0" fill="hold" nodeType="withEffect">
                                  <p:stCondLst>
                                    <p:cond delay="0"/>
                                  </p:stCondLst>
                                  <p:childTnLst>
                                    <p:set>
                                      <p:cBhvr>
                                        <p:cTn id="37" dur="1" fill="hold">
                                          <p:stCondLst>
                                            <p:cond delay="0"/>
                                          </p:stCondLst>
                                        </p:cTn>
                                        <p:tgtEl>
                                          <p:spTgt spid="11">
                                            <p:txEl>
                                              <p:pRg st="8" end="8"/>
                                            </p:txEl>
                                          </p:spTgt>
                                        </p:tgtEl>
                                        <p:attrNameLst>
                                          <p:attrName>style.visibility</p:attrName>
                                        </p:attrNameLst>
                                      </p:cBhvr>
                                      <p:to>
                                        <p:strVal val="visible"/>
                                      </p:to>
                                    </p:set>
                                    <p:animEffect transition="in" filter="fade">
                                      <p:cBhvr>
                                        <p:cTn id="38" dur="500"/>
                                        <p:tgtEl>
                                          <p:spTgt spid="11">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1">
                                            <p:txEl>
                                              <p:pRg st="10" end="10"/>
                                            </p:txEl>
                                          </p:spTgt>
                                        </p:tgtEl>
                                        <p:attrNameLst>
                                          <p:attrName>style.visibility</p:attrName>
                                        </p:attrNameLst>
                                      </p:cBhvr>
                                      <p:to>
                                        <p:strVal val="visible"/>
                                      </p:to>
                                    </p:set>
                                    <p:animEffect transition="in" filter="fade">
                                      <p:cBhvr>
                                        <p:cTn id="41" dur="500"/>
                                        <p:tgtEl>
                                          <p:spTgt spid="11">
                                            <p:txEl>
                                              <p:pRg st="10" end="10"/>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1">
                                            <p:txEl>
                                              <p:pRg st="9" end="9"/>
                                            </p:txEl>
                                          </p:spTgt>
                                        </p:tgtEl>
                                        <p:attrNameLst>
                                          <p:attrName>style.visibility</p:attrName>
                                        </p:attrNameLst>
                                      </p:cBhvr>
                                      <p:to>
                                        <p:strVal val="visible"/>
                                      </p:to>
                                    </p:set>
                                    <p:animEffect transition="in" filter="fade">
                                      <p:cBhvr>
                                        <p:cTn id="44" dur="500"/>
                                        <p:tgtEl>
                                          <p:spTgt spid="11">
                                            <p:txEl>
                                              <p:pRg st="9" end="9"/>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11">
                                            <p:txEl>
                                              <p:pRg st="11" end="11"/>
                                            </p:txEl>
                                          </p:spTgt>
                                        </p:tgtEl>
                                        <p:attrNameLst>
                                          <p:attrName>style.visibility</p:attrName>
                                        </p:attrNameLst>
                                      </p:cBhvr>
                                      <p:to>
                                        <p:strVal val="visible"/>
                                      </p:to>
                                    </p:set>
                                    <p:animEffect transition="in" filter="fade">
                                      <p:cBhvr>
                                        <p:cTn id="47" dur="500"/>
                                        <p:tgtEl>
                                          <p:spTgt spid="11">
                                            <p:txEl>
                                              <p:pRg st="11" end="1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500"/>
                                        <p:tgtEl>
                                          <p:spTgt spid="35"/>
                                        </p:tgtEl>
                                      </p:cBhvr>
                                    </p:animEffect>
                                  </p:childTnLst>
                                </p:cTn>
                              </p:par>
                              <p:par>
                                <p:cTn id="53" presetID="10" presetClass="entr" presetSubtype="0" fill="hold" nodeType="withEffect">
                                  <p:stCondLst>
                                    <p:cond delay="0"/>
                                  </p:stCondLst>
                                  <p:childTnLst>
                                    <p:set>
                                      <p:cBhvr>
                                        <p:cTn id="54" dur="1" fill="hold">
                                          <p:stCondLst>
                                            <p:cond delay="0"/>
                                          </p:stCondLst>
                                        </p:cTn>
                                        <p:tgtEl>
                                          <p:spTgt spid="11">
                                            <p:txEl>
                                              <p:pRg st="13" end="13"/>
                                            </p:txEl>
                                          </p:spTgt>
                                        </p:tgtEl>
                                        <p:attrNameLst>
                                          <p:attrName>style.visibility</p:attrName>
                                        </p:attrNameLst>
                                      </p:cBhvr>
                                      <p:to>
                                        <p:strVal val="visible"/>
                                      </p:to>
                                    </p:set>
                                    <p:animEffect transition="in" filter="fade">
                                      <p:cBhvr>
                                        <p:cTn id="55" dur="500"/>
                                        <p:tgtEl>
                                          <p:spTgt spid="11">
                                            <p:txEl>
                                              <p:pRg st="13" end="13"/>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11">
                                            <p:txEl>
                                              <p:pRg st="14" end="14"/>
                                            </p:txEl>
                                          </p:spTgt>
                                        </p:tgtEl>
                                        <p:attrNameLst>
                                          <p:attrName>style.visibility</p:attrName>
                                        </p:attrNameLst>
                                      </p:cBhvr>
                                      <p:to>
                                        <p:strVal val="visible"/>
                                      </p:to>
                                    </p:set>
                                    <p:animEffect transition="in" filter="fade">
                                      <p:cBhvr>
                                        <p:cTn id="58" dur="500"/>
                                        <p:tgtEl>
                                          <p:spTgt spid="11">
                                            <p:txEl>
                                              <p:pRg st="14" end="14"/>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11">
                                            <p:txEl>
                                              <p:pRg st="15" end="15"/>
                                            </p:txEl>
                                          </p:spTgt>
                                        </p:tgtEl>
                                        <p:attrNameLst>
                                          <p:attrName>style.visibility</p:attrName>
                                        </p:attrNameLst>
                                      </p:cBhvr>
                                      <p:to>
                                        <p:strVal val="visible"/>
                                      </p:to>
                                    </p:set>
                                    <p:animEffect transition="in" filter="fade">
                                      <p:cBhvr>
                                        <p:cTn id="61" dur="500"/>
                                        <p:tgtEl>
                                          <p:spTgt spid="11">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7D902D-1333-463E-BB5A-2BE7D4FBAA17}"/>
              </a:ext>
            </a:extLst>
          </p:cNvPr>
          <p:cNvSpPr>
            <a:spLocks noGrp="1"/>
          </p:cNvSpPr>
          <p:nvPr>
            <p:ph type="title"/>
          </p:nvPr>
        </p:nvSpPr>
        <p:spPr/>
        <p:txBody>
          <a:bodyPr/>
          <a:lstStyle/>
          <a:p>
            <a:r>
              <a:rPr lang="en-US"/>
              <a:t>Thank you</a:t>
            </a:r>
          </a:p>
        </p:txBody>
      </p:sp>
    </p:spTree>
    <p:extLst>
      <p:ext uri="{BB962C8B-B14F-4D97-AF65-F5344CB8AC3E}">
        <p14:creationId xmlns:p14="http://schemas.microsoft.com/office/powerpoint/2010/main" val="3295636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4B4B438-E176-4CAB-B171-D4B541F6E42F}"/>
              </a:ext>
            </a:extLst>
          </p:cNvPr>
          <p:cNvSpPr>
            <a:spLocks noGrp="1"/>
          </p:cNvSpPr>
          <p:nvPr>
            <p:ph sz="quarter" idx="10"/>
          </p:nvPr>
        </p:nvSpPr>
        <p:spPr>
          <a:xfrm>
            <a:off x="7028077" y="1288551"/>
            <a:ext cx="4955798" cy="4727448"/>
          </a:xfrm>
          <a:noFill/>
        </p:spPr>
        <p:txBody>
          <a:bodyPr wrap="square">
            <a:spAutoFit/>
          </a:bodyPr>
          <a:lstStyle/>
          <a:p>
            <a:pPr marL="0" indent="0" defTabSz="914367">
              <a:buNone/>
            </a:pPr>
            <a:r>
              <a:rPr lang="en-US" sz="2400">
                <a:cs typeface="+mn-cs"/>
              </a:rPr>
              <a:t>Security controls should enable appropriate use of data, not just block users.</a:t>
            </a:r>
          </a:p>
          <a:p>
            <a:pPr marL="0" indent="0" defTabSz="914367">
              <a:buNone/>
            </a:pPr>
            <a:endParaRPr lang="en-US" sz="2400">
              <a:cs typeface="+mn-cs"/>
            </a:endParaRPr>
          </a:p>
          <a:p>
            <a:pPr marL="0" indent="0" defTabSz="914367">
              <a:buNone/>
            </a:pPr>
            <a:r>
              <a:rPr lang="en-US" sz="2400">
                <a:cs typeface="+mn-cs"/>
              </a:rPr>
              <a:t>When putting protections in place, you should be clear what threats you’re addressing. </a:t>
            </a:r>
          </a:p>
          <a:p>
            <a:pPr marL="0" indent="0" defTabSz="914367">
              <a:buNone/>
            </a:pPr>
            <a:endParaRPr lang="en-US" sz="2400">
              <a:cs typeface="+mn-cs"/>
            </a:endParaRPr>
          </a:p>
          <a:p>
            <a:pPr marL="0" indent="0" defTabSz="914367">
              <a:buNone/>
            </a:pPr>
            <a:r>
              <a:rPr lang="en-US" sz="2400">
                <a:cs typeface="+mn-cs"/>
              </a:rPr>
              <a:t>Being clear on what concerns you’re addressing is crucial to evaluate the value and effectiveness of security investments.</a:t>
            </a:r>
          </a:p>
        </p:txBody>
      </p:sp>
      <p:grpSp>
        <p:nvGrpSpPr>
          <p:cNvPr id="11" name="Group 10">
            <a:extLst>
              <a:ext uri="{FF2B5EF4-FFF2-40B4-BE49-F238E27FC236}">
                <a16:creationId xmlns:a16="http://schemas.microsoft.com/office/drawing/2014/main" id="{282FF553-0FB1-40CF-969A-DEC04B5D6D75}"/>
              </a:ext>
            </a:extLst>
          </p:cNvPr>
          <p:cNvGrpSpPr/>
          <p:nvPr/>
        </p:nvGrpSpPr>
        <p:grpSpPr>
          <a:xfrm>
            <a:off x="584200" y="614070"/>
            <a:ext cx="6157906" cy="5629859"/>
            <a:chOff x="612191" y="447881"/>
            <a:chExt cx="6157906" cy="5629859"/>
          </a:xfrm>
        </p:grpSpPr>
        <p:sp>
          <p:nvSpPr>
            <p:cNvPr id="42" name="Oval 41">
              <a:extLst>
                <a:ext uri="{FF2B5EF4-FFF2-40B4-BE49-F238E27FC236}">
                  <a16:creationId xmlns:a16="http://schemas.microsoft.com/office/drawing/2014/main" id="{5DCC9053-4695-4738-913A-352B63EBFF0F}"/>
                </a:ext>
                <a:ext uri="{C183D7F6-B498-43B3-948B-1728B52AA6E4}">
                  <adec:decorative xmlns:adec="http://schemas.microsoft.com/office/drawing/2017/decorative" val="1"/>
                </a:ext>
              </a:extLst>
            </p:cNvPr>
            <p:cNvSpPr/>
            <p:nvPr/>
          </p:nvSpPr>
          <p:spPr bwMode="auto">
            <a:xfrm>
              <a:off x="1873213" y="447881"/>
              <a:ext cx="3622718" cy="5629859"/>
            </a:xfrm>
            <a:prstGeom prst="ellipse">
              <a:avLst/>
            </a:prstGeom>
            <a:solidFill>
              <a:srgbClr val="50E6FF"/>
            </a:solidFill>
            <a:ln w="82550" cap="flat" cmpd="sng" algn="ctr">
              <a:noFill/>
              <a:prstDash val="solid"/>
              <a:headEnd type="none" w="med" len="med"/>
              <a:tailEnd type="none" w="med" len="med"/>
            </a:ln>
            <a:effectLst>
              <a:softEdge rad="588817"/>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43" name="Oval 42">
              <a:extLst>
                <a:ext uri="{FF2B5EF4-FFF2-40B4-BE49-F238E27FC236}">
                  <a16:creationId xmlns:a16="http://schemas.microsoft.com/office/drawing/2014/main" id="{7F0B2771-13EB-4999-B6DC-174EBB526CA3}"/>
                </a:ext>
                <a:ext uri="{C183D7F6-B498-43B3-948B-1728B52AA6E4}">
                  <adec:decorative xmlns:adec="http://schemas.microsoft.com/office/drawing/2017/decorative" val="1"/>
                </a:ext>
              </a:extLst>
            </p:cNvPr>
            <p:cNvSpPr/>
            <p:nvPr/>
          </p:nvSpPr>
          <p:spPr bwMode="auto">
            <a:xfrm>
              <a:off x="1246768" y="889868"/>
              <a:ext cx="4743090" cy="4743089"/>
            </a:xfrm>
            <a:prstGeom prst="ellipse">
              <a:avLst/>
            </a:prstGeom>
            <a:solidFill>
              <a:srgbClr val="000000"/>
            </a:solidFill>
            <a:ln w="15875" cap="flat" cmpd="sng" algn="ctr">
              <a:gradFill flip="none" rotWithShape="1">
                <a:gsLst>
                  <a:gs pos="0">
                    <a:srgbClr val="50E6FF"/>
                  </a:gs>
                  <a:gs pos="100000">
                    <a:srgbClr val="0078D4">
                      <a:lumMod val="60000"/>
                      <a:lumOff val="40000"/>
                    </a:srgbClr>
                  </a:gs>
                </a:gsLst>
                <a:lin ang="2700000" scaled="1"/>
                <a:tileRect/>
              </a:gra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44" name="Group 43">
              <a:extLst>
                <a:ext uri="{FF2B5EF4-FFF2-40B4-BE49-F238E27FC236}">
                  <a16:creationId xmlns:a16="http://schemas.microsoft.com/office/drawing/2014/main" id="{73773C7A-69A4-46D9-8F8E-008F37EB7359}"/>
                </a:ext>
                <a:ext uri="{C183D7F6-B498-43B3-948B-1728B52AA6E4}">
                  <adec:decorative xmlns:adec="http://schemas.microsoft.com/office/drawing/2017/decorative" val="1"/>
                </a:ext>
              </a:extLst>
            </p:cNvPr>
            <p:cNvGrpSpPr/>
            <p:nvPr/>
          </p:nvGrpSpPr>
          <p:grpSpPr>
            <a:xfrm>
              <a:off x="612191" y="1307617"/>
              <a:ext cx="6157906" cy="3968535"/>
              <a:chOff x="5189650" y="1083519"/>
              <a:chExt cx="6157906" cy="3968535"/>
            </a:xfrm>
          </p:grpSpPr>
          <p:grpSp>
            <p:nvGrpSpPr>
              <p:cNvPr id="45" name="Group 44">
                <a:extLst>
                  <a:ext uri="{FF2B5EF4-FFF2-40B4-BE49-F238E27FC236}">
                    <a16:creationId xmlns:a16="http://schemas.microsoft.com/office/drawing/2014/main" id="{D1B18E78-9CFF-4178-A82B-BC981374D1FD}"/>
                  </a:ext>
                </a:extLst>
              </p:cNvPr>
              <p:cNvGrpSpPr/>
              <p:nvPr/>
            </p:nvGrpSpPr>
            <p:grpSpPr>
              <a:xfrm rot="10800000">
                <a:off x="6721140" y="1083519"/>
                <a:ext cx="1911104" cy="1758847"/>
                <a:chOff x="4702185" y="2346337"/>
                <a:chExt cx="2188367" cy="2014021"/>
              </a:xfrm>
            </p:grpSpPr>
            <p:pic>
              <p:nvPicPr>
                <p:cNvPr id="54" name="Picture 2">
                  <a:extLst>
                    <a:ext uri="{FF2B5EF4-FFF2-40B4-BE49-F238E27FC236}">
                      <a16:creationId xmlns:a16="http://schemas.microsoft.com/office/drawing/2014/main" id="{593E10DB-2B91-4584-9F26-997F1C4AD9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67277"/>
                <a:stretch/>
              </p:blipFill>
              <p:spPr bwMode="auto">
                <a:xfrm rot="10800000">
                  <a:off x="5613373" y="2349235"/>
                  <a:ext cx="1277179" cy="1696118"/>
                </a:xfrm>
                <a:prstGeom prst="rect">
                  <a:avLst/>
                </a:prstGeom>
                <a:extLst>
                  <a:ext uri="{909E8E84-426E-40DD-AFC4-6F175D3DCCD1}">
                    <a14:hiddenFill xmlns:a14="http://schemas.microsoft.com/office/drawing/2010/main">
                      <a:solidFill>
                        <a:srgbClr val="FFFFFF"/>
                      </a:solidFill>
                    </a14:hiddenFill>
                  </a:ext>
                </a:extLst>
              </p:spPr>
            </p:pic>
            <p:pic>
              <p:nvPicPr>
                <p:cNvPr id="55" name="Picture 2">
                  <a:extLst>
                    <a:ext uri="{FF2B5EF4-FFF2-40B4-BE49-F238E27FC236}">
                      <a16:creationId xmlns:a16="http://schemas.microsoft.com/office/drawing/2014/main" id="{E91D4658-8D7C-4004-8E65-BA1643E84B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74714" b="-1"/>
                <a:stretch/>
              </p:blipFill>
              <p:spPr bwMode="auto">
                <a:xfrm rot="10800000">
                  <a:off x="4702185" y="3049715"/>
                  <a:ext cx="1277179" cy="1310643"/>
                </a:xfrm>
                <a:prstGeom prst="rect">
                  <a:avLst/>
                </a:prstGeom>
                <a:extLst>
                  <a:ext uri="{909E8E84-426E-40DD-AFC4-6F175D3DCCD1}">
                    <a14:hiddenFill xmlns:a14="http://schemas.microsoft.com/office/drawing/2010/main">
                      <a:solidFill>
                        <a:srgbClr val="FFFFFF"/>
                      </a:solidFill>
                    </a14:hiddenFill>
                  </a:ext>
                </a:extLst>
              </p:spPr>
            </p:pic>
            <p:pic>
              <p:nvPicPr>
                <p:cNvPr id="56" name="Picture 2">
                  <a:extLst>
                    <a:ext uri="{FF2B5EF4-FFF2-40B4-BE49-F238E27FC236}">
                      <a16:creationId xmlns:a16="http://schemas.microsoft.com/office/drawing/2014/main" id="{9C3B847A-3D37-443B-825F-6D51A534642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90505"/>
                <a:stretch/>
              </p:blipFill>
              <p:spPr bwMode="auto">
                <a:xfrm rot="10800000">
                  <a:off x="4702185" y="2658855"/>
                  <a:ext cx="1277179" cy="492138"/>
                </a:xfrm>
                <a:prstGeom prst="rect">
                  <a:avLst/>
                </a:prstGeom>
                <a:extLst>
                  <a:ext uri="{909E8E84-426E-40DD-AFC4-6F175D3DCCD1}">
                    <a14:hiddenFill xmlns:a14="http://schemas.microsoft.com/office/drawing/2010/main">
                      <a:solidFill>
                        <a:srgbClr val="FFFFFF"/>
                      </a:solidFill>
                    </a14:hiddenFill>
                  </a:ext>
                </a:extLst>
              </p:spPr>
            </p:pic>
            <p:pic>
              <p:nvPicPr>
                <p:cNvPr id="57" name="Picture 2">
                  <a:extLst>
                    <a:ext uri="{FF2B5EF4-FFF2-40B4-BE49-F238E27FC236}">
                      <a16:creationId xmlns:a16="http://schemas.microsoft.com/office/drawing/2014/main" id="{B18DB07A-B1FC-496D-BC5C-4CA4F16B605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90505"/>
                <a:stretch/>
              </p:blipFill>
              <p:spPr bwMode="auto">
                <a:xfrm rot="10800000">
                  <a:off x="4702185" y="2346337"/>
                  <a:ext cx="1277179" cy="492138"/>
                </a:xfrm>
                <a:prstGeom prst="rect">
                  <a:avLst/>
                </a:prstGeom>
                <a:extLst>
                  <a:ext uri="{909E8E84-426E-40DD-AFC4-6F175D3DCCD1}">
                    <a14:hiddenFill xmlns:a14="http://schemas.microsoft.com/office/drawing/2010/main">
                      <a:solidFill>
                        <a:srgbClr val="FFFFFF"/>
                      </a:solidFill>
                    </a14:hiddenFill>
                  </a:ext>
                </a:extLst>
              </p:spPr>
            </p:pic>
          </p:grpSp>
          <p:grpSp>
            <p:nvGrpSpPr>
              <p:cNvPr id="46" name="Group 45">
                <a:extLst>
                  <a:ext uri="{FF2B5EF4-FFF2-40B4-BE49-F238E27FC236}">
                    <a16:creationId xmlns:a16="http://schemas.microsoft.com/office/drawing/2014/main" id="{BF81F784-CEC2-4EF9-B514-A0224BAB25E8}"/>
                  </a:ext>
                </a:extLst>
              </p:cNvPr>
              <p:cNvGrpSpPr/>
              <p:nvPr/>
            </p:nvGrpSpPr>
            <p:grpSpPr>
              <a:xfrm rot="10800000">
                <a:off x="5189650" y="3261988"/>
                <a:ext cx="1945025" cy="1790066"/>
                <a:chOff x="4702185" y="2346337"/>
                <a:chExt cx="2188367" cy="2014021"/>
              </a:xfrm>
            </p:grpSpPr>
            <p:pic>
              <p:nvPicPr>
                <p:cNvPr id="50" name="Picture 2">
                  <a:extLst>
                    <a:ext uri="{FF2B5EF4-FFF2-40B4-BE49-F238E27FC236}">
                      <a16:creationId xmlns:a16="http://schemas.microsoft.com/office/drawing/2014/main" id="{8FFC2F69-7CE2-4515-BD85-800D96652F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67277"/>
                <a:stretch/>
              </p:blipFill>
              <p:spPr bwMode="auto">
                <a:xfrm rot="10800000">
                  <a:off x="5613373" y="2349235"/>
                  <a:ext cx="1277179" cy="1696118"/>
                </a:xfrm>
                <a:prstGeom prst="rect">
                  <a:avLst/>
                </a:prstGeom>
                <a:extLst>
                  <a:ext uri="{909E8E84-426E-40DD-AFC4-6F175D3DCCD1}">
                    <a14:hiddenFill xmlns:a14="http://schemas.microsoft.com/office/drawing/2010/main">
                      <a:solidFill>
                        <a:srgbClr val="FFFFFF"/>
                      </a:solidFill>
                    </a14:hiddenFill>
                  </a:ext>
                </a:extLst>
              </p:spPr>
            </p:pic>
            <p:pic>
              <p:nvPicPr>
                <p:cNvPr id="51" name="Picture 2">
                  <a:extLst>
                    <a:ext uri="{FF2B5EF4-FFF2-40B4-BE49-F238E27FC236}">
                      <a16:creationId xmlns:a16="http://schemas.microsoft.com/office/drawing/2014/main" id="{0EE3211B-A4E8-4C03-A2B0-1009B2A4DAB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74714" b="-1"/>
                <a:stretch/>
              </p:blipFill>
              <p:spPr bwMode="auto">
                <a:xfrm rot="10800000">
                  <a:off x="4702185" y="3049715"/>
                  <a:ext cx="1277179" cy="1310643"/>
                </a:xfrm>
                <a:prstGeom prst="rect">
                  <a:avLst/>
                </a:prstGeom>
                <a:extLst>
                  <a:ext uri="{909E8E84-426E-40DD-AFC4-6F175D3DCCD1}">
                    <a14:hiddenFill xmlns:a14="http://schemas.microsoft.com/office/drawing/2010/main">
                      <a:solidFill>
                        <a:srgbClr val="FFFFFF"/>
                      </a:solidFill>
                    </a14:hiddenFill>
                  </a:ext>
                </a:extLst>
              </p:spPr>
            </p:pic>
            <p:pic>
              <p:nvPicPr>
                <p:cNvPr id="52" name="Picture 2">
                  <a:extLst>
                    <a:ext uri="{FF2B5EF4-FFF2-40B4-BE49-F238E27FC236}">
                      <a16:creationId xmlns:a16="http://schemas.microsoft.com/office/drawing/2014/main" id="{30AE8875-62C7-4424-969A-D0716F1F2B0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90505"/>
                <a:stretch/>
              </p:blipFill>
              <p:spPr bwMode="auto">
                <a:xfrm rot="10800000">
                  <a:off x="4702185" y="2658855"/>
                  <a:ext cx="1277179" cy="492138"/>
                </a:xfrm>
                <a:prstGeom prst="rect">
                  <a:avLst/>
                </a:prstGeom>
                <a:extLst>
                  <a:ext uri="{909E8E84-426E-40DD-AFC4-6F175D3DCCD1}">
                    <a14:hiddenFill xmlns:a14="http://schemas.microsoft.com/office/drawing/2010/main">
                      <a:solidFill>
                        <a:srgbClr val="FFFFFF"/>
                      </a:solidFill>
                    </a14:hiddenFill>
                  </a:ext>
                </a:extLst>
              </p:spPr>
            </p:pic>
            <p:pic>
              <p:nvPicPr>
                <p:cNvPr id="53" name="Picture 2">
                  <a:extLst>
                    <a:ext uri="{FF2B5EF4-FFF2-40B4-BE49-F238E27FC236}">
                      <a16:creationId xmlns:a16="http://schemas.microsoft.com/office/drawing/2014/main" id="{518F8D51-AB7B-4688-891C-5B8A490E645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90505"/>
                <a:stretch/>
              </p:blipFill>
              <p:spPr bwMode="auto">
                <a:xfrm rot="10800000">
                  <a:off x="4702185" y="2346337"/>
                  <a:ext cx="1277179" cy="492138"/>
                </a:xfrm>
                <a:prstGeom prst="rect">
                  <a:avLst/>
                </a:prstGeom>
                <a:extLst>
                  <a:ext uri="{909E8E84-426E-40DD-AFC4-6F175D3DCCD1}">
                    <a14:hiddenFill xmlns:a14="http://schemas.microsoft.com/office/drawing/2010/main">
                      <a:solidFill>
                        <a:srgbClr val="FFFFFF"/>
                      </a:solidFill>
                    </a14:hiddenFill>
                  </a:ext>
                </a:extLst>
              </p:spPr>
            </p:pic>
          </p:grpSp>
          <p:grpSp>
            <p:nvGrpSpPr>
              <p:cNvPr id="47" name="Group 46">
                <a:extLst>
                  <a:ext uri="{FF2B5EF4-FFF2-40B4-BE49-F238E27FC236}">
                    <a16:creationId xmlns:a16="http://schemas.microsoft.com/office/drawing/2014/main" id="{F67148C8-D70C-4977-8C0D-122DBD197948}"/>
                  </a:ext>
                </a:extLst>
              </p:cNvPr>
              <p:cNvGrpSpPr/>
              <p:nvPr/>
            </p:nvGrpSpPr>
            <p:grpSpPr>
              <a:xfrm>
                <a:off x="9389388" y="3544541"/>
                <a:ext cx="1958168" cy="1507513"/>
                <a:chOff x="9389388" y="3544541"/>
                <a:chExt cx="1958168" cy="1507513"/>
              </a:xfrm>
            </p:grpSpPr>
            <p:pic>
              <p:nvPicPr>
                <p:cNvPr id="48" name="Picture 2">
                  <a:extLst>
                    <a:ext uri="{FF2B5EF4-FFF2-40B4-BE49-F238E27FC236}">
                      <a16:creationId xmlns:a16="http://schemas.microsoft.com/office/drawing/2014/main" id="{0C823D09-B951-4196-B7A7-10FA7DBCAE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67277"/>
                <a:stretch/>
              </p:blipFill>
              <p:spPr bwMode="auto">
                <a:xfrm>
                  <a:off x="9389388" y="3544541"/>
                  <a:ext cx="1135159" cy="1507513"/>
                </a:xfrm>
                <a:prstGeom prst="rect">
                  <a:avLst/>
                </a:prstGeom>
                <a:extLst>
                  <a:ext uri="{909E8E84-426E-40DD-AFC4-6F175D3DCCD1}">
                    <a14:hiddenFill xmlns:a14="http://schemas.microsoft.com/office/drawing/2010/main">
                      <a:solidFill>
                        <a:srgbClr val="FFFFFF"/>
                      </a:solidFill>
                    </a14:hiddenFill>
                  </a:ext>
                </a:extLst>
              </p:spPr>
            </p:pic>
            <p:pic>
              <p:nvPicPr>
                <p:cNvPr id="49" name="Picture 2">
                  <a:extLst>
                    <a:ext uri="{FF2B5EF4-FFF2-40B4-BE49-F238E27FC236}">
                      <a16:creationId xmlns:a16="http://schemas.microsoft.com/office/drawing/2014/main" id="{78FC33D0-9F67-4CB5-8519-0C531624576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879" t="67277"/>
                <a:stretch/>
              </p:blipFill>
              <p:spPr bwMode="auto">
                <a:xfrm>
                  <a:off x="10212397" y="3544541"/>
                  <a:ext cx="1135159" cy="1507513"/>
                </a:xfrm>
                <a:prstGeom prst="rect">
                  <a:avLst/>
                </a:prstGeom>
                <a:extLst>
                  <a:ext uri="{909E8E84-426E-40DD-AFC4-6F175D3DCCD1}">
                    <a14:hiddenFill xmlns:a14="http://schemas.microsoft.com/office/drawing/2010/main">
                      <a:solidFill>
                        <a:srgbClr val="FFFFFF"/>
                      </a:solidFill>
                    </a14:hiddenFill>
                  </a:ext>
                </a:extLst>
              </p:spPr>
            </p:pic>
          </p:grpSp>
        </p:grpSp>
        <p:sp>
          <p:nvSpPr>
            <p:cNvPr id="58" name="TextBox 57">
              <a:extLst>
                <a:ext uri="{FF2B5EF4-FFF2-40B4-BE49-F238E27FC236}">
                  <a16:creationId xmlns:a16="http://schemas.microsoft.com/office/drawing/2014/main" id="{A838E7E9-A4C3-4AA4-870D-E65432A6AA9B}"/>
                </a:ext>
              </a:extLst>
            </p:cNvPr>
            <p:cNvSpPr txBox="1"/>
            <p:nvPr/>
          </p:nvSpPr>
          <p:spPr>
            <a:xfrm>
              <a:off x="1535284" y="2558844"/>
              <a:ext cx="4164377" cy="1551194"/>
            </a:xfrm>
            <a:prstGeom prst="rect">
              <a:avLst/>
            </a:prstGeom>
            <a:noFill/>
          </p:spPr>
          <p:txBody>
            <a:bodyPr wrap="square" lIns="0" tIns="0" rIns="0" bIns="0" rtlCol="0" anchor="ctr">
              <a:spAutoFit/>
            </a:bodyPr>
            <a:lstStyle/>
            <a:p>
              <a:pPr algn="ctr">
                <a:lnSpc>
                  <a:spcPct val="90000"/>
                </a:lnSpc>
              </a:pPr>
              <a:r>
                <a:rPr lang="en-US" sz="3200" spc="-49">
                  <a:ln w="3175">
                    <a:noFill/>
                  </a:ln>
                  <a:gradFill>
                    <a:gsLst>
                      <a:gs pos="100000">
                        <a:srgbClr val="FFFFFF"/>
                      </a:gs>
                      <a:gs pos="1000">
                        <a:srgbClr val="FFFFFF"/>
                      </a:gs>
                    </a:gsLst>
                    <a:lin ang="10800000" scaled="1"/>
                  </a:gradFill>
                  <a:effectLst>
                    <a:outerShdw blurRad="254000" algn="ctr" rotWithShape="0">
                      <a:prstClr val="black">
                        <a:alpha val="80000"/>
                      </a:prstClr>
                    </a:outerShdw>
                  </a:effectLst>
                  <a:latin typeface="Segoe UI Semibold"/>
                  <a:cs typeface="Segoe UI" pitchFamily="34" charset="0"/>
                </a:rPr>
                <a:t>Power Platform </a:t>
              </a:r>
              <a:r>
                <a:rPr lang="en-US" sz="4000" spc="-49">
                  <a:ln w="3175">
                    <a:noFill/>
                  </a:ln>
                  <a:gradFill flip="none" rotWithShape="1">
                    <a:gsLst>
                      <a:gs pos="0">
                        <a:srgbClr val="50E6FF"/>
                      </a:gs>
                      <a:gs pos="100000">
                        <a:srgbClr val="0078D4"/>
                      </a:gs>
                    </a:gsLst>
                    <a:lin ang="18900000" scaled="1"/>
                    <a:tileRect/>
                  </a:gradFill>
                  <a:effectLst>
                    <a:outerShdw blurRad="254000" algn="ctr" rotWithShape="0">
                      <a:prstClr val="black">
                        <a:alpha val="80000"/>
                      </a:prstClr>
                    </a:outerShdw>
                  </a:effectLst>
                  <a:latin typeface="Segoe UI Semibold"/>
                  <a:cs typeface="Segoe UI" pitchFamily="34" charset="0"/>
                </a:rPr>
                <a:t>Governance and Security</a:t>
              </a:r>
              <a:endParaRPr lang="en-US" sz="3200" spc="-49">
                <a:ln w="3175">
                  <a:noFill/>
                </a:ln>
                <a:gradFill flip="none" rotWithShape="1">
                  <a:gsLst>
                    <a:gs pos="0">
                      <a:srgbClr val="50E6FF"/>
                    </a:gs>
                    <a:gs pos="100000">
                      <a:srgbClr val="0078D4"/>
                    </a:gs>
                  </a:gsLst>
                  <a:lin ang="18900000" scaled="1"/>
                  <a:tileRect/>
                </a:gradFill>
                <a:effectLst>
                  <a:outerShdw blurRad="254000" algn="ctr" rotWithShape="0">
                    <a:prstClr val="black">
                      <a:alpha val="80000"/>
                    </a:prstClr>
                  </a:outerShdw>
                </a:effectLst>
                <a:latin typeface="Segoe UI Semibold"/>
                <a:cs typeface="Segoe UI" pitchFamily="34" charset="0"/>
              </a:endParaRPr>
            </a:p>
          </p:txBody>
        </p:sp>
        <p:sp>
          <p:nvSpPr>
            <p:cNvPr id="59" name="Graphic 2">
              <a:extLst>
                <a:ext uri="{FF2B5EF4-FFF2-40B4-BE49-F238E27FC236}">
                  <a16:creationId xmlns:a16="http://schemas.microsoft.com/office/drawing/2014/main" id="{D1BA6454-504E-4688-A2DE-401A40A78EA2}"/>
                </a:ext>
                <a:ext uri="{C183D7F6-B498-43B3-948B-1728B52AA6E4}">
                  <adec:decorative xmlns:adec="http://schemas.microsoft.com/office/drawing/2017/decorative" val="1"/>
                </a:ext>
              </a:extLst>
            </p:cNvPr>
            <p:cNvSpPr/>
            <p:nvPr/>
          </p:nvSpPr>
          <p:spPr>
            <a:xfrm>
              <a:off x="862409" y="753281"/>
              <a:ext cx="1932055" cy="1238195"/>
            </a:xfrm>
            <a:custGeom>
              <a:avLst/>
              <a:gdLst>
                <a:gd name="connsiteX0" fmla="*/ 1938006 w 4039660"/>
                <a:gd name="connsiteY0" fmla="*/ 2588324 h 2588896"/>
                <a:gd name="connsiteX1" fmla="*/ 686040 w 4039660"/>
                <a:gd name="connsiteY1" fmla="*/ 2588324 h 2588896"/>
                <a:gd name="connsiteX2" fmla="*/ 14718 w 4039660"/>
                <a:gd name="connsiteY2" fmla="*/ 2046923 h 2588896"/>
                <a:gd name="connsiteX3" fmla="*/ 414102 w 4039660"/>
                <a:gd name="connsiteY3" fmla="*/ 1265873 h 2588896"/>
                <a:gd name="connsiteX4" fmla="*/ 452202 w 4039660"/>
                <a:gd name="connsiteY4" fmla="*/ 1211866 h 2588896"/>
                <a:gd name="connsiteX5" fmla="*/ 1357077 w 4039660"/>
                <a:gd name="connsiteY5" fmla="*/ 618744 h 2588896"/>
                <a:gd name="connsiteX6" fmla="*/ 1407464 w 4039660"/>
                <a:gd name="connsiteY6" fmla="*/ 607981 h 2588896"/>
                <a:gd name="connsiteX7" fmla="*/ 2087263 w 4039660"/>
                <a:gd name="connsiteY7" fmla="*/ 39243 h 2588896"/>
                <a:gd name="connsiteX8" fmla="*/ 3092722 w 4039660"/>
                <a:gd name="connsiteY8" fmla="*/ 257651 h 2588896"/>
                <a:gd name="connsiteX9" fmla="*/ 3392665 w 4039660"/>
                <a:gd name="connsiteY9" fmla="*/ 845725 h 2588896"/>
                <a:gd name="connsiteX10" fmla="*/ 3435146 w 4039660"/>
                <a:gd name="connsiteY10" fmla="*/ 901446 h 2588896"/>
                <a:gd name="connsiteX11" fmla="*/ 4010646 w 4039660"/>
                <a:gd name="connsiteY11" fmla="*/ 1509903 h 2588896"/>
                <a:gd name="connsiteX12" fmla="*/ 3327133 w 4039660"/>
                <a:gd name="connsiteY12" fmla="*/ 2576703 h 2588896"/>
                <a:gd name="connsiteX13" fmla="*/ 3185305 w 4039660"/>
                <a:gd name="connsiteY13" fmla="*/ 2588895 h 2588896"/>
                <a:gd name="connsiteX14" fmla="*/ 1938006 w 4039660"/>
                <a:gd name="connsiteY14" fmla="*/ 2588324 h 258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39660" h="2588896">
                  <a:moveTo>
                    <a:pt x="1938006" y="2588324"/>
                  </a:moveTo>
                  <a:cubicBezTo>
                    <a:pt x="1520745" y="2588324"/>
                    <a:pt x="1103426" y="2588324"/>
                    <a:pt x="686040" y="2588324"/>
                  </a:cubicBezTo>
                  <a:cubicBezTo>
                    <a:pt x="363619" y="2588324"/>
                    <a:pt x="77298" y="2357057"/>
                    <a:pt x="14718" y="2046923"/>
                  </a:cubicBezTo>
                  <a:cubicBezTo>
                    <a:pt x="-51957" y="1717739"/>
                    <a:pt x="112540" y="1395508"/>
                    <a:pt x="414102" y="1265873"/>
                  </a:cubicBezTo>
                  <a:cubicBezTo>
                    <a:pt x="440295" y="1254538"/>
                    <a:pt x="452202" y="1244060"/>
                    <a:pt x="452202" y="1211866"/>
                  </a:cubicBezTo>
                  <a:cubicBezTo>
                    <a:pt x="450201" y="739045"/>
                    <a:pt x="921975" y="430816"/>
                    <a:pt x="1357077" y="618744"/>
                  </a:cubicBezTo>
                  <a:cubicBezTo>
                    <a:pt x="1376127" y="627031"/>
                    <a:pt x="1393081" y="643414"/>
                    <a:pt x="1407464" y="607981"/>
                  </a:cubicBezTo>
                  <a:cubicBezTo>
                    <a:pt x="1533003" y="298037"/>
                    <a:pt x="1771795" y="117348"/>
                    <a:pt x="2087263" y="39243"/>
                  </a:cubicBezTo>
                  <a:cubicBezTo>
                    <a:pt x="2455024" y="-51816"/>
                    <a:pt x="2796685" y="13430"/>
                    <a:pt x="3092722" y="257651"/>
                  </a:cubicBezTo>
                  <a:cubicBezTo>
                    <a:pt x="3275698" y="408718"/>
                    <a:pt x="3379520" y="605981"/>
                    <a:pt x="3392665" y="845725"/>
                  </a:cubicBezTo>
                  <a:cubicBezTo>
                    <a:pt x="3394474" y="878491"/>
                    <a:pt x="3404857" y="891159"/>
                    <a:pt x="3435146" y="901446"/>
                  </a:cubicBezTo>
                  <a:cubicBezTo>
                    <a:pt x="3733850" y="1002697"/>
                    <a:pt x="3928351" y="1206246"/>
                    <a:pt x="4010646" y="1509903"/>
                  </a:cubicBezTo>
                  <a:cubicBezTo>
                    <a:pt x="4140949" y="1989677"/>
                    <a:pt x="3818146" y="2489264"/>
                    <a:pt x="3327133" y="2576703"/>
                  </a:cubicBezTo>
                  <a:cubicBezTo>
                    <a:pt x="3280308" y="2584904"/>
                    <a:pt x="3232844" y="2588981"/>
                    <a:pt x="3185305" y="2588895"/>
                  </a:cubicBezTo>
                  <a:cubicBezTo>
                    <a:pt x="2769567" y="2588390"/>
                    <a:pt x="2353801" y="2588200"/>
                    <a:pt x="1938006" y="2588324"/>
                  </a:cubicBezTo>
                  <a:close/>
                </a:path>
              </a:pathLst>
            </a:custGeom>
            <a:gradFill flip="none" rotWithShape="1">
              <a:gsLst>
                <a:gs pos="0">
                  <a:srgbClr val="50E6FF"/>
                </a:gs>
                <a:gs pos="100000">
                  <a:srgbClr val="0078D4"/>
                </a:gs>
              </a:gsLst>
              <a:lin ang="2700000" scaled="1"/>
              <a:tileRect/>
            </a:gradFill>
            <a:ln w="9525" cap="flat">
              <a:noFill/>
              <a:prstDash val="solid"/>
              <a:miter/>
            </a:ln>
            <a:effectLst>
              <a:outerShdw blurRad="906794" dist="321493" dir="2700000" algn="tl" rotWithShape="0">
                <a:srgbClr val="50E6FF">
                  <a:alpha val="45000"/>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60" name="Graphic 2">
              <a:extLst>
                <a:ext uri="{FF2B5EF4-FFF2-40B4-BE49-F238E27FC236}">
                  <a16:creationId xmlns:a16="http://schemas.microsoft.com/office/drawing/2014/main" id="{6CF05C96-FB19-4496-81D7-2FCD5DAE3081}"/>
                </a:ext>
                <a:ext uri="{C183D7F6-B498-43B3-948B-1728B52AA6E4}">
                  <adec:decorative xmlns:adec="http://schemas.microsoft.com/office/drawing/2017/decorative" val="1"/>
                </a:ext>
              </a:extLst>
            </p:cNvPr>
            <p:cNvSpPr/>
            <p:nvPr/>
          </p:nvSpPr>
          <p:spPr>
            <a:xfrm>
              <a:off x="1535284" y="4747153"/>
              <a:ext cx="1811441" cy="1160898"/>
            </a:xfrm>
            <a:custGeom>
              <a:avLst/>
              <a:gdLst>
                <a:gd name="connsiteX0" fmla="*/ 1938006 w 4039660"/>
                <a:gd name="connsiteY0" fmla="*/ 2588324 h 2588896"/>
                <a:gd name="connsiteX1" fmla="*/ 686040 w 4039660"/>
                <a:gd name="connsiteY1" fmla="*/ 2588324 h 2588896"/>
                <a:gd name="connsiteX2" fmla="*/ 14718 w 4039660"/>
                <a:gd name="connsiteY2" fmla="*/ 2046923 h 2588896"/>
                <a:gd name="connsiteX3" fmla="*/ 414102 w 4039660"/>
                <a:gd name="connsiteY3" fmla="*/ 1265873 h 2588896"/>
                <a:gd name="connsiteX4" fmla="*/ 452202 w 4039660"/>
                <a:gd name="connsiteY4" fmla="*/ 1211866 h 2588896"/>
                <a:gd name="connsiteX5" fmla="*/ 1357077 w 4039660"/>
                <a:gd name="connsiteY5" fmla="*/ 618744 h 2588896"/>
                <a:gd name="connsiteX6" fmla="*/ 1407464 w 4039660"/>
                <a:gd name="connsiteY6" fmla="*/ 607981 h 2588896"/>
                <a:gd name="connsiteX7" fmla="*/ 2087263 w 4039660"/>
                <a:gd name="connsiteY7" fmla="*/ 39243 h 2588896"/>
                <a:gd name="connsiteX8" fmla="*/ 3092722 w 4039660"/>
                <a:gd name="connsiteY8" fmla="*/ 257651 h 2588896"/>
                <a:gd name="connsiteX9" fmla="*/ 3392665 w 4039660"/>
                <a:gd name="connsiteY9" fmla="*/ 845725 h 2588896"/>
                <a:gd name="connsiteX10" fmla="*/ 3435146 w 4039660"/>
                <a:gd name="connsiteY10" fmla="*/ 901446 h 2588896"/>
                <a:gd name="connsiteX11" fmla="*/ 4010646 w 4039660"/>
                <a:gd name="connsiteY11" fmla="*/ 1509903 h 2588896"/>
                <a:gd name="connsiteX12" fmla="*/ 3327133 w 4039660"/>
                <a:gd name="connsiteY12" fmla="*/ 2576703 h 2588896"/>
                <a:gd name="connsiteX13" fmla="*/ 3185305 w 4039660"/>
                <a:gd name="connsiteY13" fmla="*/ 2588895 h 2588896"/>
                <a:gd name="connsiteX14" fmla="*/ 1938006 w 4039660"/>
                <a:gd name="connsiteY14" fmla="*/ 2588324 h 258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39660" h="2588896">
                  <a:moveTo>
                    <a:pt x="1938006" y="2588324"/>
                  </a:moveTo>
                  <a:cubicBezTo>
                    <a:pt x="1520745" y="2588324"/>
                    <a:pt x="1103426" y="2588324"/>
                    <a:pt x="686040" y="2588324"/>
                  </a:cubicBezTo>
                  <a:cubicBezTo>
                    <a:pt x="363619" y="2588324"/>
                    <a:pt x="77298" y="2357057"/>
                    <a:pt x="14718" y="2046923"/>
                  </a:cubicBezTo>
                  <a:cubicBezTo>
                    <a:pt x="-51957" y="1717739"/>
                    <a:pt x="112540" y="1395508"/>
                    <a:pt x="414102" y="1265873"/>
                  </a:cubicBezTo>
                  <a:cubicBezTo>
                    <a:pt x="440295" y="1254538"/>
                    <a:pt x="452202" y="1244060"/>
                    <a:pt x="452202" y="1211866"/>
                  </a:cubicBezTo>
                  <a:cubicBezTo>
                    <a:pt x="450201" y="739045"/>
                    <a:pt x="921975" y="430816"/>
                    <a:pt x="1357077" y="618744"/>
                  </a:cubicBezTo>
                  <a:cubicBezTo>
                    <a:pt x="1376127" y="627031"/>
                    <a:pt x="1393081" y="643414"/>
                    <a:pt x="1407464" y="607981"/>
                  </a:cubicBezTo>
                  <a:cubicBezTo>
                    <a:pt x="1533003" y="298037"/>
                    <a:pt x="1771795" y="117348"/>
                    <a:pt x="2087263" y="39243"/>
                  </a:cubicBezTo>
                  <a:cubicBezTo>
                    <a:pt x="2455024" y="-51816"/>
                    <a:pt x="2796685" y="13430"/>
                    <a:pt x="3092722" y="257651"/>
                  </a:cubicBezTo>
                  <a:cubicBezTo>
                    <a:pt x="3275698" y="408718"/>
                    <a:pt x="3379520" y="605981"/>
                    <a:pt x="3392665" y="845725"/>
                  </a:cubicBezTo>
                  <a:cubicBezTo>
                    <a:pt x="3394474" y="878491"/>
                    <a:pt x="3404857" y="891159"/>
                    <a:pt x="3435146" y="901446"/>
                  </a:cubicBezTo>
                  <a:cubicBezTo>
                    <a:pt x="3733850" y="1002697"/>
                    <a:pt x="3928351" y="1206246"/>
                    <a:pt x="4010646" y="1509903"/>
                  </a:cubicBezTo>
                  <a:cubicBezTo>
                    <a:pt x="4140949" y="1989677"/>
                    <a:pt x="3818146" y="2489264"/>
                    <a:pt x="3327133" y="2576703"/>
                  </a:cubicBezTo>
                  <a:cubicBezTo>
                    <a:pt x="3280308" y="2584904"/>
                    <a:pt x="3232844" y="2588981"/>
                    <a:pt x="3185305" y="2588895"/>
                  </a:cubicBezTo>
                  <a:cubicBezTo>
                    <a:pt x="2769567" y="2588390"/>
                    <a:pt x="2353801" y="2588200"/>
                    <a:pt x="1938006" y="2588324"/>
                  </a:cubicBezTo>
                  <a:close/>
                </a:path>
              </a:pathLst>
            </a:custGeom>
            <a:gradFill flip="none" rotWithShape="1">
              <a:gsLst>
                <a:gs pos="0">
                  <a:srgbClr val="50E6FF"/>
                </a:gs>
                <a:gs pos="100000">
                  <a:srgbClr val="0078D4"/>
                </a:gs>
              </a:gsLst>
              <a:lin ang="2700000" scaled="1"/>
              <a:tileRect/>
            </a:gradFill>
            <a:ln w="9525" cap="flat">
              <a:noFill/>
              <a:prstDash val="solid"/>
              <a:miter/>
            </a:ln>
            <a:effectLst>
              <a:outerShdw blurRad="906794" dist="321493" dir="2700000" algn="tl" rotWithShape="0">
                <a:srgbClr val="50E6FF">
                  <a:alpha val="45000"/>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61" name="Graphic 2">
              <a:extLst>
                <a:ext uri="{FF2B5EF4-FFF2-40B4-BE49-F238E27FC236}">
                  <a16:creationId xmlns:a16="http://schemas.microsoft.com/office/drawing/2014/main" id="{DBD6FE06-5C1C-4D92-ADF7-C8040999F64C}"/>
                </a:ext>
                <a:ext uri="{C183D7F6-B498-43B3-948B-1728B52AA6E4}">
                  <adec:decorative xmlns:adec="http://schemas.microsoft.com/office/drawing/2017/decorative" val="1"/>
                </a:ext>
              </a:extLst>
            </p:cNvPr>
            <p:cNvSpPr/>
            <p:nvPr/>
          </p:nvSpPr>
          <p:spPr>
            <a:xfrm>
              <a:off x="5426484" y="2184293"/>
              <a:ext cx="1041209" cy="667279"/>
            </a:xfrm>
            <a:custGeom>
              <a:avLst/>
              <a:gdLst>
                <a:gd name="connsiteX0" fmla="*/ 1938006 w 4039660"/>
                <a:gd name="connsiteY0" fmla="*/ 2588324 h 2588896"/>
                <a:gd name="connsiteX1" fmla="*/ 686040 w 4039660"/>
                <a:gd name="connsiteY1" fmla="*/ 2588324 h 2588896"/>
                <a:gd name="connsiteX2" fmla="*/ 14718 w 4039660"/>
                <a:gd name="connsiteY2" fmla="*/ 2046923 h 2588896"/>
                <a:gd name="connsiteX3" fmla="*/ 414102 w 4039660"/>
                <a:gd name="connsiteY3" fmla="*/ 1265873 h 2588896"/>
                <a:gd name="connsiteX4" fmla="*/ 452202 w 4039660"/>
                <a:gd name="connsiteY4" fmla="*/ 1211866 h 2588896"/>
                <a:gd name="connsiteX5" fmla="*/ 1357077 w 4039660"/>
                <a:gd name="connsiteY5" fmla="*/ 618744 h 2588896"/>
                <a:gd name="connsiteX6" fmla="*/ 1407464 w 4039660"/>
                <a:gd name="connsiteY6" fmla="*/ 607981 h 2588896"/>
                <a:gd name="connsiteX7" fmla="*/ 2087263 w 4039660"/>
                <a:gd name="connsiteY7" fmla="*/ 39243 h 2588896"/>
                <a:gd name="connsiteX8" fmla="*/ 3092722 w 4039660"/>
                <a:gd name="connsiteY8" fmla="*/ 257651 h 2588896"/>
                <a:gd name="connsiteX9" fmla="*/ 3392665 w 4039660"/>
                <a:gd name="connsiteY9" fmla="*/ 845725 h 2588896"/>
                <a:gd name="connsiteX10" fmla="*/ 3435146 w 4039660"/>
                <a:gd name="connsiteY10" fmla="*/ 901446 h 2588896"/>
                <a:gd name="connsiteX11" fmla="*/ 4010646 w 4039660"/>
                <a:gd name="connsiteY11" fmla="*/ 1509903 h 2588896"/>
                <a:gd name="connsiteX12" fmla="*/ 3327133 w 4039660"/>
                <a:gd name="connsiteY12" fmla="*/ 2576703 h 2588896"/>
                <a:gd name="connsiteX13" fmla="*/ 3185305 w 4039660"/>
                <a:gd name="connsiteY13" fmla="*/ 2588895 h 2588896"/>
                <a:gd name="connsiteX14" fmla="*/ 1938006 w 4039660"/>
                <a:gd name="connsiteY14" fmla="*/ 2588324 h 258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39660" h="2588896">
                  <a:moveTo>
                    <a:pt x="1938006" y="2588324"/>
                  </a:moveTo>
                  <a:cubicBezTo>
                    <a:pt x="1520745" y="2588324"/>
                    <a:pt x="1103426" y="2588324"/>
                    <a:pt x="686040" y="2588324"/>
                  </a:cubicBezTo>
                  <a:cubicBezTo>
                    <a:pt x="363619" y="2588324"/>
                    <a:pt x="77298" y="2357057"/>
                    <a:pt x="14718" y="2046923"/>
                  </a:cubicBezTo>
                  <a:cubicBezTo>
                    <a:pt x="-51957" y="1717739"/>
                    <a:pt x="112540" y="1395508"/>
                    <a:pt x="414102" y="1265873"/>
                  </a:cubicBezTo>
                  <a:cubicBezTo>
                    <a:pt x="440295" y="1254538"/>
                    <a:pt x="452202" y="1244060"/>
                    <a:pt x="452202" y="1211866"/>
                  </a:cubicBezTo>
                  <a:cubicBezTo>
                    <a:pt x="450201" y="739045"/>
                    <a:pt x="921975" y="430816"/>
                    <a:pt x="1357077" y="618744"/>
                  </a:cubicBezTo>
                  <a:cubicBezTo>
                    <a:pt x="1376127" y="627031"/>
                    <a:pt x="1393081" y="643414"/>
                    <a:pt x="1407464" y="607981"/>
                  </a:cubicBezTo>
                  <a:cubicBezTo>
                    <a:pt x="1533003" y="298037"/>
                    <a:pt x="1771795" y="117348"/>
                    <a:pt x="2087263" y="39243"/>
                  </a:cubicBezTo>
                  <a:cubicBezTo>
                    <a:pt x="2455024" y="-51816"/>
                    <a:pt x="2796685" y="13430"/>
                    <a:pt x="3092722" y="257651"/>
                  </a:cubicBezTo>
                  <a:cubicBezTo>
                    <a:pt x="3275698" y="408718"/>
                    <a:pt x="3379520" y="605981"/>
                    <a:pt x="3392665" y="845725"/>
                  </a:cubicBezTo>
                  <a:cubicBezTo>
                    <a:pt x="3394474" y="878491"/>
                    <a:pt x="3404857" y="891159"/>
                    <a:pt x="3435146" y="901446"/>
                  </a:cubicBezTo>
                  <a:cubicBezTo>
                    <a:pt x="3733850" y="1002697"/>
                    <a:pt x="3928351" y="1206246"/>
                    <a:pt x="4010646" y="1509903"/>
                  </a:cubicBezTo>
                  <a:cubicBezTo>
                    <a:pt x="4140949" y="1989677"/>
                    <a:pt x="3818146" y="2489264"/>
                    <a:pt x="3327133" y="2576703"/>
                  </a:cubicBezTo>
                  <a:cubicBezTo>
                    <a:pt x="3280308" y="2584904"/>
                    <a:pt x="3232844" y="2588981"/>
                    <a:pt x="3185305" y="2588895"/>
                  </a:cubicBezTo>
                  <a:cubicBezTo>
                    <a:pt x="2769567" y="2588390"/>
                    <a:pt x="2353801" y="2588200"/>
                    <a:pt x="1938006" y="2588324"/>
                  </a:cubicBezTo>
                  <a:close/>
                </a:path>
              </a:pathLst>
            </a:custGeom>
            <a:gradFill flip="none" rotWithShape="1">
              <a:gsLst>
                <a:gs pos="0">
                  <a:srgbClr val="50E6FF"/>
                </a:gs>
                <a:gs pos="100000">
                  <a:srgbClr val="0078D4"/>
                </a:gs>
              </a:gsLst>
              <a:lin ang="2700000" scaled="1"/>
              <a:tileRect/>
            </a:gradFill>
            <a:ln w="9525" cap="flat">
              <a:noFill/>
              <a:prstDash val="solid"/>
              <a:miter/>
            </a:ln>
            <a:effectLst>
              <a:outerShdw blurRad="906794" dist="321493" dir="2700000" algn="tl" rotWithShape="0">
                <a:srgbClr val="50E6FF">
                  <a:alpha val="45000"/>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Tree>
    <p:extLst>
      <p:ext uri="{BB962C8B-B14F-4D97-AF65-F5344CB8AC3E}">
        <p14:creationId xmlns:p14="http://schemas.microsoft.com/office/powerpoint/2010/main" val="1127356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DEC3FBE3-82F4-4BF3-91F7-1493BB844DD0}"/>
              </a:ext>
            </a:extLst>
          </p:cNvPr>
          <p:cNvSpPr txBox="1">
            <a:spLocks/>
          </p:cNvSpPr>
          <p:nvPr/>
        </p:nvSpPr>
        <p:spPr>
          <a:xfrm>
            <a:off x="-392169" y="2461230"/>
            <a:ext cx="3551356" cy="1828193"/>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endParaRPr lang="en-US" sz="4400"/>
          </a:p>
        </p:txBody>
      </p:sp>
      <p:sp>
        <p:nvSpPr>
          <p:cNvPr id="6" name="Title 5">
            <a:extLst>
              <a:ext uri="{FF2B5EF4-FFF2-40B4-BE49-F238E27FC236}">
                <a16:creationId xmlns:a16="http://schemas.microsoft.com/office/drawing/2014/main" id="{CF3D6847-85D4-4B5F-9380-4493B1DFA4C5}"/>
              </a:ext>
            </a:extLst>
          </p:cNvPr>
          <p:cNvSpPr>
            <a:spLocks noGrp="1"/>
          </p:cNvSpPr>
          <p:nvPr>
            <p:ph type="title" idx="4294967295"/>
          </p:nvPr>
        </p:nvSpPr>
        <p:spPr>
          <a:xfrm>
            <a:off x="307910" y="2875002"/>
            <a:ext cx="3181350" cy="1107996"/>
          </a:xfrm>
        </p:spPr>
        <p:txBody>
          <a:bodyPr anchor="ctr"/>
          <a:lstStyle/>
          <a:p>
            <a:r>
              <a:rPr lang="en-US"/>
              <a:t>Power Platform Pillars of Trust</a:t>
            </a:r>
          </a:p>
        </p:txBody>
      </p:sp>
      <p:grpSp>
        <p:nvGrpSpPr>
          <p:cNvPr id="85" name="Group 84" descr="A grouped graphic with Azure in the center, around which is Power Platform. Extending out are three equal slices, labeled &quot;Security&quot;, &quot;Compliance&quot;, and &quot;Governance&quot;. Underneath the &quot;Governance&quot; slice are &quot;Manage&quot; and &quot;Monitor&quot;.&#10;&#10;Beside the Security Slice is listed: Data Encryption, Data Loss Prevention, Identity Management. Beside the Compliance Slice is listed: Data Privacy, Government Hosting, Compliance Standards. Under Governance is listed: Unified Administration, API Automation &amp; DevOps, Usage analytics, Activity Logging, CoE &amp; Best Practices, System Health.">
            <a:extLst>
              <a:ext uri="{FF2B5EF4-FFF2-40B4-BE49-F238E27FC236}">
                <a16:creationId xmlns:a16="http://schemas.microsoft.com/office/drawing/2014/main" id="{795F6A37-D570-47E2-9F81-DC2F24810A47}"/>
              </a:ext>
            </a:extLst>
          </p:cNvPr>
          <p:cNvGrpSpPr/>
          <p:nvPr/>
        </p:nvGrpSpPr>
        <p:grpSpPr>
          <a:xfrm>
            <a:off x="5870085" y="1117640"/>
            <a:ext cx="3910768" cy="4047528"/>
            <a:chOff x="6293993" y="781738"/>
            <a:chExt cx="3910768" cy="4047528"/>
          </a:xfrm>
        </p:grpSpPr>
        <p:grpSp>
          <p:nvGrpSpPr>
            <p:cNvPr id="86" name="Group 85">
              <a:extLst>
                <a:ext uri="{FF2B5EF4-FFF2-40B4-BE49-F238E27FC236}">
                  <a16:creationId xmlns:a16="http://schemas.microsoft.com/office/drawing/2014/main" id="{9E3F2383-C8DF-4722-8352-DC13CF637529}"/>
                </a:ext>
              </a:extLst>
            </p:cNvPr>
            <p:cNvGrpSpPr/>
            <p:nvPr/>
          </p:nvGrpSpPr>
          <p:grpSpPr>
            <a:xfrm>
              <a:off x="6368968" y="853841"/>
              <a:ext cx="3760818" cy="3760549"/>
              <a:chOff x="6293993" y="853841"/>
              <a:chExt cx="3760818" cy="3760549"/>
            </a:xfrm>
          </p:grpSpPr>
          <p:sp>
            <p:nvSpPr>
              <p:cNvPr id="92" name="Graphic 31">
                <a:extLst>
                  <a:ext uri="{FF2B5EF4-FFF2-40B4-BE49-F238E27FC236}">
                    <a16:creationId xmlns:a16="http://schemas.microsoft.com/office/drawing/2014/main" id="{B04DD53F-F887-42F2-A6F6-2ED23893EC7A}"/>
                  </a:ext>
                  <a:ext uri="{C183D7F6-B498-43B3-948B-1728B52AA6E4}">
                    <adec:decorative xmlns:adec="http://schemas.microsoft.com/office/drawing/2017/decorative" val="1"/>
                  </a:ext>
                </a:extLst>
              </p:cNvPr>
              <p:cNvSpPr/>
              <p:nvPr/>
            </p:nvSpPr>
            <p:spPr>
              <a:xfrm>
                <a:off x="6559633" y="2764660"/>
                <a:ext cx="3229653" cy="1849730"/>
              </a:xfrm>
              <a:custGeom>
                <a:avLst/>
                <a:gdLst>
                  <a:gd name="connsiteX0" fmla="*/ 3873384 w 3873384"/>
                  <a:gd name="connsiteY0" fmla="*/ 1118180 h 2218416"/>
                  <a:gd name="connsiteX1" fmla="*/ 781570 w 3873384"/>
                  <a:gd name="connsiteY1" fmla="*/ 1899756 h 2218416"/>
                  <a:gd name="connsiteX2" fmla="*/ 0 w 3873384"/>
                  <a:gd name="connsiteY2" fmla="*/ 1118180 h 2218416"/>
                  <a:gd name="connsiteX3" fmla="*/ 1936756 w 3873384"/>
                  <a:gd name="connsiteY3" fmla="*/ 0 h 2218416"/>
                </a:gdLst>
                <a:ahLst/>
                <a:cxnLst>
                  <a:cxn ang="0">
                    <a:pos x="connsiteX0" y="connsiteY0"/>
                  </a:cxn>
                  <a:cxn ang="0">
                    <a:pos x="connsiteX1" y="connsiteY1"/>
                  </a:cxn>
                  <a:cxn ang="0">
                    <a:pos x="connsiteX2" y="connsiteY2"/>
                  </a:cxn>
                  <a:cxn ang="0">
                    <a:pos x="connsiteX3" y="connsiteY3"/>
                  </a:cxn>
                </a:cxnLst>
                <a:rect l="l" t="t" r="r" b="b"/>
                <a:pathLst>
                  <a:path w="3873384" h="2218416">
                    <a:moveTo>
                      <a:pt x="3873384" y="1118180"/>
                    </a:moveTo>
                    <a:cubicBezTo>
                      <a:pt x="3235426" y="2187784"/>
                      <a:pt x="1851180" y="2537701"/>
                      <a:pt x="781570" y="1899756"/>
                    </a:cubicBezTo>
                    <a:cubicBezTo>
                      <a:pt x="460244" y="1708099"/>
                      <a:pt x="191652" y="1439503"/>
                      <a:pt x="0" y="1118180"/>
                    </a:cubicBezTo>
                    <a:lnTo>
                      <a:pt x="1936756" y="0"/>
                    </a:lnTo>
                    <a:close/>
                  </a:path>
                </a:pathLst>
              </a:custGeom>
              <a:solidFill>
                <a:srgbClr val="0078D4"/>
              </a:solidFill>
              <a:ln w="1276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93" name="Graphic 31">
                <a:extLst>
                  <a:ext uri="{FF2B5EF4-FFF2-40B4-BE49-F238E27FC236}">
                    <a16:creationId xmlns:a16="http://schemas.microsoft.com/office/drawing/2014/main" id="{A210B42A-4368-48E1-85D2-14457D10F195}"/>
                  </a:ext>
                  <a:ext uri="{C183D7F6-B498-43B3-948B-1728B52AA6E4}">
                    <adec:decorative xmlns:adec="http://schemas.microsoft.com/office/drawing/2017/decorative" val="1"/>
                  </a:ext>
                </a:extLst>
              </p:cNvPr>
              <p:cNvSpPr/>
              <p:nvPr/>
            </p:nvSpPr>
            <p:spPr>
              <a:xfrm>
                <a:off x="6293993" y="853841"/>
                <a:ext cx="1853994" cy="2796930"/>
              </a:xfrm>
              <a:custGeom>
                <a:avLst/>
                <a:gdLst>
                  <a:gd name="connsiteX0" fmla="*/ 2223531 w 2223530"/>
                  <a:gd name="connsiteY0" fmla="*/ 0 h 3354411"/>
                  <a:gd name="connsiteX1" fmla="*/ 2223531 w 2223530"/>
                  <a:gd name="connsiteY1" fmla="*/ 2235849 h 3354411"/>
                  <a:gd name="connsiteX2" fmla="*/ 286775 w 2223530"/>
                  <a:gd name="connsiteY2" fmla="*/ 3354412 h 3354411"/>
                  <a:gd name="connsiteX3" fmla="*/ 1155541 w 2223530"/>
                  <a:gd name="connsiteY3" fmla="*/ 286145 h 3354411"/>
                  <a:gd name="connsiteX4" fmla="*/ 2223531 w 2223530"/>
                  <a:gd name="connsiteY4" fmla="*/ 0 h 33544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3530" h="3354411">
                    <a:moveTo>
                      <a:pt x="2223531" y="0"/>
                    </a:moveTo>
                    <a:lnTo>
                      <a:pt x="2223531" y="2235849"/>
                    </a:lnTo>
                    <a:lnTo>
                      <a:pt x="286775" y="3354412"/>
                    </a:lnTo>
                    <a:cubicBezTo>
                      <a:pt x="-320601" y="2267227"/>
                      <a:pt x="68359" y="893521"/>
                      <a:pt x="1155541" y="286145"/>
                    </a:cubicBezTo>
                    <a:cubicBezTo>
                      <a:pt x="1482277" y="103609"/>
                      <a:pt x="1849301" y="5272"/>
                      <a:pt x="2223531" y="0"/>
                    </a:cubicBezTo>
                    <a:close/>
                  </a:path>
                </a:pathLst>
              </a:custGeom>
              <a:solidFill>
                <a:srgbClr val="0078D4"/>
              </a:solidFill>
              <a:ln w="1276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94" name="Graphic 31">
                <a:extLst>
                  <a:ext uri="{FF2B5EF4-FFF2-40B4-BE49-F238E27FC236}">
                    <a16:creationId xmlns:a16="http://schemas.microsoft.com/office/drawing/2014/main" id="{64F06D69-B4EB-4882-8965-2AF7FF7C2490}"/>
                  </a:ext>
                  <a:ext uri="{C183D7F6-B498-43B3-948B-1728B52AA6E4}">
                    <adec:decorative xmlns:adec="http://schemas.microsoft.com/office/drawing/2017/decorative" val="1"/>
                  </a:ext>
                </a:extLst>
              </p:cNvPr>
              <p:cNvSpPr/>
              <p:nvPr/>
            </p:nvSpPr>
            <p:spPr>
              <a:xfrm>
                <a:off x="8201252" y="853842"/>
                <a:ext cx="1853559" cy="2796930"/>
              </a:xfrm>
              <a:custGeom>
                <a:avLst/>
                <a:gdLst>
                  <a:gd name="connsiteX0" fmla="*/ 1936628 w 2223008"/>
                  <a:gd name="connsiteY0" fmla="*/ 3354412 h 3354411"/>
                  <a:gd name="connsiteX1" fmla="*/ 0 w 2223008"/>
                  <a:gd name="connsiteY1" fmla="*/ 2235849 h 3354411"/>
                  <a:gd name="connsiteX2" fmla="*/ 0 w 2223008"/>
                  <a:gd name="connsiteY2" fmla="*/ 0 h 3354411"/>
                  <a:gd name="connsiteX3" fmla="*/ 2222779 w 2223008"/>
                  <a:gd name="connsiteY3" fmla="*/ 2286545 h 3354411"/>
                  <a:gd name="connsiteX4" fmla="*/ 1936628 w 2223008"/>
                  <a:gd name="connsiteY4" fmla="*/ 3354412 h 33544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3008" h="3354411">
                    <a:moveTo>
                      <a:pt x="1936628" y="3354412"/>
                    </a:moveTo>
                    <a:lnTo>
                      <a:pt x="0" y="2235849"/>
                    </a:lnTo>
                    <a:lnTo>
                      <a:pt x="0" y="0"/>
                    </a:lnTo>
                    <a:cubicBezTo>
                      <a:pt x="1245215" y="17611"/>
                      <a:pt x="2240384" y="1041333"/>
                      <a:pt x="2222779" y="2286545"/>
                    </a:cubicBezTo>
                    <a:cubicBezTo>
                      <a:pt x="2217477" y="2660737"/>
                      <a:pt x="2119138" y="3027710"/>
                      <a:pt x="1936628" y="3354412"/>
                    </a:cubicBezTo>
                    <a:close/>
                  </a:path>
                </a:pathLst>
              </a:custGeom>
              <a:solidFill>
                <a:srgbClr val="0078D4"/>
              </a:solidFill>
              <a:ln w="1276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95" name="TextBox 94">
                <a:extLst>
                  <a:ext uri="{FF2B5EF4-FFF2-40B4-BE49-F238E27FC236}">
                    <a16:creationId xmlns:a16="http://schemas.microsoft.com/office/drawing/2014/main" id="{964DEA28-ED7A-4C24-B45C-474DB185F471}"/>
                  </a:ext>
                  <a:ext uri="{C183D7F6-B498-43B3-948B-1728B52AA6E4}">
                    <adec:decorative xmlns:adec="http://schemas.microsoft.com/office/drawing/2017/decorative" val="1"/>
                  </a:ext>
                </a:extLst>
              </p:cNvPr>
              <p:cNvSpPr txBox="1"/>
              <p:nvPr/>
            </p:nvSpPr>
            <p:spPr>
              <a:xfrm>
                <a:off x="6821589" y="1453451"/>
                <a:ext cx="2701533" cy="2701534"/>
              </a:xfrm>
              <a:prstGeom prst="rect">
                <a:avLst/>
              </a:prstGeom>
              <a:noFill/>
            </p:spPr>
            <p:txBody>
              <a:bodyPr wrap="none" lIns="0" tIns="0" rIns="0" bIns="0" rtlCol="0">
                <a:prstTxWarp prst="textArchDown">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srgbClr val="FFFFFF"/>
                    </a:solidFill>
                    <a:effectLst/>
                    <a:uLnTx/>
                    <a:uFillTx/>
                    <a:latin typeface="Segoe UI Semibold"/>
                  </a:rPr>
                  <a:t>Governance</a:t>
                </a:r>
              </a:p>
            </p:txBody>
          </p:sp>
          <p:sp>
            <p:nvSpPr>
              <p:cNvPr id="96" name="TextBox 95">
                <a:extLst>
                  <a:ext uri="{FF2B5EF4-FFF2-40B4-BE49-F238E27FC236}">
                    <a16:creationId xmlns:a16="http://schemas.microsoft.com/office/drawing/2014/main" id="{657A94E3-56FA-4FE0-8AFB-8BE0979741DB}"/>
                  </a:ext>
                  <a:ext uri="{C183D7F6-B498-43B3-948B-1728B52AA6E4}">
                    <adec:decorative xmlns:adec="http://schemas.microsoft.com/office/drawing/2017/decorative" val="1"/>
                  </a:ext>
                </a:extLst>
              </p:cNvPr>
              <p:cNvSpPr txBox="1"/>
              <p:nvPr/>
            </p:nvSpPr>
            <p:spPr>
              <a:xfrm rot="3600000">
                <a:off x="6833930" y="1262448"/>
                <a:ext cx="2701534" cy="2701533"/>
              </a:xfrm>
              <a:prstGeom prst="rect">
                <a:avLst/>
              </a:prstGeom>
              <a:noFill/>
            </p:spPr>
            <p:txBody>
              <a:bodyPr wrap="none" lIns="0" tIns="0" rIns="0" bIns="0" rtlCol="0">
                <a:prstTxWarp prst="textArchUp">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srgbClr val="FFFFFF"/>
                    </a:solidFill>
                    <a:effectLst/>
                    <a:uLnTx/>
                    <a:uFillTx/>
                    <a:latin typeface="Segoe UI Semibold"/>
                  </a:rPr>
                  <a:t>Compliance</a:t>
                </a:r>
              </a:p>
            </p:txBody>
          </p:sp>
          <p:sp>
            <p:nvSpPr>
              <p:cNvPr id="97" name="TextBox 96">
                <a:extLst>
                  <a:ext uri="{FF2B5EF4-FFF2-40B4-BE49-F238E27FC236}">
                    <a16:creationId xmlns:a16="http://schemas.microsoft.com/office/drawing/2014/main" id="{B758DE29-F023-44D5-8752-759FABADDD61}"/>
                  </a:ext>
                  <a:ext uri="{C183D7F6-B498-43B3-948B-1728B52AA6E4}">
                    <adec:decorative xmlns:adec="http://schemas.microsoft.com/office/drawing/2017/decorative" val="1"/>
                  </a:ext>
                </a:extLst>
              </p:cNvPr>
              <p:cNvSpPr txBox="1"/>
              <p:nvPr/>
            </p:nvSpPr>
            <p:spPr>
              <a:xfrm rot="18195610">
                <a:off x="6775729" y="1287580"/>
                <a:ext cx="2701534" cy="2701533"/>
              </a:xfrm>
              <a:prstGeom prst="rect">
                <a:avLst/>
              </a:prstGeom>
              <a:noFill/>
            </p:spPr>
            <p:txBody>
              <a:bodyPr wrap="none" lIns="0" tIns="0" rIns="0" bIns="0" rtlCol="0">
                <a:prstTxWarp prst="textArchUp">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srgbClr val="FFFFFF"/>
                    </a:solidFill>
                    <a:effectLst/>
                    <a:uLnTx/>
                    <a:uFillTx/>
                    <a:latin typeface="Segoe UI Semibold"/>
                  </a:rPr>
                  <a:t>Security</a:t>
                </a:r>
              </a:p>
            </p:txBody>
          </p:sp>
        </p:grpSp>
        <p:grpSp>
          <p:nvGrpSpPr>
            <p:cNvPr id="87" name="Group 86">
              <a:extLst>
                <a:ext uri="{FF2B5EF4-FFF2-40B4-BE49-F238E27FC236}">
                  <a16:creationId xmlns:a16="http://schemas.microsoft.com/office/drawing/2014/main" id="{49AB85CC-5EB6-446A-B886-919FEF44026A}"/>
                </a:ext>
              </a:extLst>
            </p:cNvPr>
            <p:cNvGrpSpPr/>
            <p:nvPr/>
          </p:nvGrpSpPr>
          <p:grpSpPr>
            <a:xfrm>
              <a:off x="6293993" y="781738"/>
              <a:ext cx="3910768" cy="4047528"/>
              <a:chOff x="6051852" y="1115608"/>
              <a:chExt cx="4192265" cy="4338868"/>
            </a:xfrm>
          </p:grpSpPr>
          <p:sp>
            <p:nvSpPr>
              <p:cNvPr id="88" name="Graphic 33">
                <a:extLst>
                  <a:ext uri="{FF2B5EF4-FFF2-40B4-BE49-F238E27FC236}">
                    <a16:creationId xmlns:a16="http://schemas.microsoft.com/office/drawing/2014/main" id="{5D1F531F-ADDF-4FAE-940A-FD146A71A7DE}"/>
                  </a:ext>
                  <a:ext uri="{C183D7F6-B498-43B3-948B-1728B52AA6E4}">
                    <adec:decorative xmlns:adec="http://schemas.microsoft.com/office/drawing/2017/decorative" val="1"/>
                  </a:ext>
                </a:extLst>
              </p:cNvPr>
              <p:cNvSpPr/>
              <p:nvPr/>
            </p:nvSpPr>
            <p:spPr>
              <a:xfrm>
                <a:off x="6216195" y="4175910"/>
                <a:ext cx="3880114" cy="1278566"/>
              </a:xfrm>
              <a:custGeom>
                <a:avLst/>
                <a:gdLst>
                  <a:gd name="connsiteX0" fmla="*/ 3880115 w 3880114"/>
                  <a:gd name="connsiteY0" fmla="*/ 175532 h 1278566"/>
                  <a:gd name="connsiteX1" fmla="*/ 1940121 w 3880114"/>
                  <a:gd name="connsiteY1" fmla="*/ 1278566 h 1278566"/>
                  <a:gd name="connsiteX2" fmla="*/ 0 w 3880114"/>
                  <a:gd name="connsiteY2" fmla="*/ 175532 h 1278566"/>
                  <a:gd name="connsiteX3" fmla="*/ 303708 w 3880114"/>
                  <a:gd name="connsiteY3" fmla="*/ 0 h 1278566"/>
                  <a:gd name="connsiteX4" fmla="*/ 1939993 w 3880114"/>
                  <a:gd name="connsiteY4" fmla="*/ 927374 h 1278566"/>
                  <a:gd name="connsiteX5" fmla="*/ 3576407 w 3880114"/>
                  <a:gd name="connsiteY5" fmla="*/ 0 h 1278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80114" h="1278566">
                    <a:moveTo>
                      <a:pt x="3880115" y="175532"/>
                    </a:moveTo>
                    <a:cubicBezTo>
                      <a:pt x="3471677" y="858611"/>
                      <a:pt x="2735355" y="1277263"/>
                      <a:pt x="1940121" y="1278566"/>
                    </a:cubicBezTo>
                    <a:cubicBezTo>
                      <a:pt x="1144843" y="1277308"/>
                      <a:pt x="408467" y="858651"/>
                      <a:pt x="0" y="175532"/>
                    </a:cubicBezTo>
                    <a:lnTo>
                      <a:pt x="303708" y="0"/>
                    </a:lnTo>
                    <a:cubicBezTo>
                      <a:pt x="648412" y="575547"/>
                      <a:pt x="1269660" y="927643"/>
                      <a:pt x="1939993" y="927374"/>
                    </a:cubicBezTo>
                    <a:cubicBezTo>
                      <a:pt x="2610378" y="927688"/>
                      <a:pt x="3231680" y="575586"/>
                      <a:pt x="3576407" y="0"/>
                    </a:cubicBezTo>
                    <a:close/>
                  </a:path>
                </a:pathLst>
              </a:custGeom>
              <a:solidFill>
                <a:srgbClr val="243A5E"/>
              </a:solidFill>
              <a:ln w="1279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89" name="Group 88">
                <a:extLst>
                  <a:ext uri="{FF2B5EF4-FFF2-40B4-BE49-F238E27FC236}">
                    <a16:creationId xmlns:a16="http://schemas.microsoft.com/office/drawing/2014/main" id="{C4E9F8A0-50F3-4FD1-A142-DFBB6D5E16B6}"/>
                  </a:ext>
                </a:extLst>
              </p:cNvPr>
              <p:cNvGrpSpPr/>
              <p:nvPr/>
            </p:nvGrpSpPr>
            <p:grpSpPr>
              <a:xfrm rot="363363">
                <a:off x="6051852" y="1115608"/>
                <a:ext cx="4192265" cy="4192266"/>
                <a:chOff x="13943229" y="3721432"/>
                <a:chExt cx="3361389" cy="3361389"/>
              </a:xfrm>
            </p:grpSpPr>
            <p:sp>
              <p:nvSpPr>
                <p:cNvPr id="90" name="TextBox 89">
                  <a:extLst>
                    <a:ext uri="{FF2B5EF4-FFF2-40B4-BE49-F238E27FC236}">
                      <a16:creationId xmlns:a16="http://schemas.microsoft.com/office/drawing/2014/main" id="{F3034FEA-7179-4919-8158-16015E68F23E}"/>
                    </a:ext>
                    <a:ext uri="{C183D7F6-B498-43B3-948B-1728B52AA6E4}">
                      <adec:decorative xmlns:adec="http://schemas.microsoft.com/office/drawing/2017/decorative" val="1"/>
                    </a:ext>
                  </a:extLst>
                </p:cNvPr>
                <p:cNvSpPr txBox="1"/>
                <p:nvPr/>
              </p:nvSpPr>
              <p:spPr>
                <a:xfrm rot="21236637">
                  <a:off x="13943230" y="3721432"/>
                  <a:ext cx="3361388" cy="3361388"/>
                </a:xfrm>
                <a:prstGeom prst="rect">
                  <a:avLst/>
                </a:prstGeom>
                <a:noFill/>
              </p:spPr>
              <p:txBody>
                <a:bodyPr wrap="none" lIns="0" tIns="0" rIns="0" bIns="0" rtlCol="0">
                  <a:prstTxWarp prst="textArchDown">
                    <a:avLst>
                      <a:gd name="adj" fmla="val 2876012"/>
                    </a:avLst>
                  </a:prstTxWarp>
                  <a:spAutoFit/>
                </a:bodyPr>
                <a:lstStyle/>
                <a:p>
                  <a:pPr marL="0" marR="0" lvl="0" indent="0" defTabSz="914016" eaLnBrk="1" fontAlgn="auto" latinLnBrk="0" hangingPunct="1">
                    <a:lnSpc>
                      <a:spcPct val="100000"/>
                    </a:lnSpc>
                    <a:spcBef>
                      <a:spcPct val="20000"/>
                    </a:spcBef>
                    <a:spcAft>
                      <a:spcPts val="0"/>
                    </a:spcAft>
                    <a:buClrTx/>
                    <a:buSzPct val="90000"/>
                    <a:buFontTx/>
                    <a:buNone/>
                    <a:tabLst/>
                    <a:defRPr/>
                  </a:pPr>
                  <a:r>
                    <a:rPr kumimoji="0" lang="en-US" sz="1400" b="0" i="0" u="none" strike="noStrike" kern="0" cap="none" spc="300" normalizeH="0" baseline="0" noProof="0">
                      <a:ln w="3175">
                        <a:noFill/>
                      </a:ln>
                      <a:solidFill>
                        <a:srgbClr val="FFFFFF"/>
                      </a:solidFill>
                      <a:effectLst/>
                      <a:uLnTx/>
                      <a:uFillTx/>
                      <a:cs typeface="Segoe UI" pitchFamily="34" charset="0"/>
                    </a:rPr>
                    <a:t>MANAGE</a:t>
                  </a:r>
                </a:p>
              </p:txBody>
            </p:sp>
            <p:sp>
              <p:nvSpPr>
                <p:cNvPr id="91" name="TextBox 90">
                  <a:extLst>
                    <a:ext uri="{FF2B5EF4-FFF2-40B4-BE49-F238E27FC236}">
                      <a16:creationId xmlns:a16="http://schemas.microsoft.com/office/drawing/2014/main" id="{9C5A4E20-B9E9-41BA-A231-B03610C24951}"/>
                    </a:ext>
                    <a:ext uri="{C183D7F6-B498-43B3-948B-1728B52AA6E4}">
                      <adec:decorative xmlns:adec="http://schemas.microsoft.com/office/drawing/2017/decorative" val="1"/>
                    </a:ext>
                  </a:extLst>
                </p:cNvPr>
                <p:cNvSpPr txBox="1"/>
                <p:nvPr/>
              </p:nvSpPr>
              <p:spPr>
                <a:xfrm rot="21236637">
                  <a:off x="13943229" y="3721433"/>
                  <a:ext cx="3361388" cy="3361388"/>
                </a:xfrm>
                <a:prstGeom prst="rect">
                  <a:avLst/>
                </a:prstGeom>
                <a:noFill/>
              </p:spPr>
              <p:txBody>
                <a:bodyPr wrap="none" lIns="0" tIns="0" rIns="0" bIns="0" rtlCol="0">
                  <a:prstTxWarp prst="textArchDown">
                    <a:avLst>
                      <a:gd name="adj" fmla="val 2814430"/>
                    </a:avLst>
                  </a:prstTxWarp>
                  <a:spAutoFit/>
                </a:bodyPr>
                <a:lstStyle/>
                <a:p>
                  <a:pPr marL="0" marR="0" lvl="0" indent="0" algn="r" defTabSz="914016" eaLnBrk="1" fontAlgn="auto" latinLnBrk="0" hangingPunct="1">
                    <a:lnSpc>
                      <a:spcPct val="100000"/>
                    </a:lnSpc>
                    <a:spcBef>
                      <a:spcPct val="20000"/>
                    </a:spcBef>
                    <a:spcAft>
                      <a:spcPts val="0"/>
                    </a:spcAft>
                    <a:buClrTx/>
                    <a:buSzPct val="90000"/>
                    <a:buFontTx/>
                    <a:buNone/>
                    <a:tabLst/>
                    <a:defRPr/>
                  </a:pPr>
                  <a:r>
                    <a:rPr kumimoji="0" lang="en-US" sz="1400" b="0" i="0" u="none" strike="noStrike" kern="0" cap="none" spc="300" normalizeH="0" baseline="0" noProof="0">
                      <a:ln w="3175">
                        <a:noFill/>
                      </a:ln>
                      <a:solidFill>
                        <a:srgbClr val="FFFFFF"/>
                      </a:solidFill>
                      <a:effectLst/>
                      <a:uLnTx/>
                      <a:uFillTx/>
                      <a:cs typeface="Segoe UI" pitchFamily="34" charset="0"/>
                    </a:rPr>
                    <a:t>MONITOR</a:t>
                  </a:r>
                </a:p>
              </p:txBody>
            </p:sp>
          </p:grpSp>
        </p:grpSp>
      </p:grpSp>
      <p:grpSp>
        <p:nvGrpSpPr>
          <p:cNvPr id="98" name="Group 97">
            <a:extLst>
              <a:ext uri="{FF2B5EF4-FFF2-40B4-BE49-F238E27FC236}">
                <a16:creationId xmlns:a16="http://schemas.microsoft.com/office/drawing/2014/main" id="{3BC02652-794E-415C-99BC-40EB42B69E01}"/>
              </a:ext>
              <a:ext uri="{C183D7F6-B498-43B3-948B-1728B52AA6E4}">
                <adec:decorative xmlns:adec="http://schemas.microsoft.com/office/drawing/2017/decorative" val="1"/>
              </a:ext>
            </a:extLst>
          </p:cNvPr>
          <p:cNvGrpSpPr/>
          <p:nvPr/>
        </p:nvGrpSpPr>
        <p:grpSpPr>
          <a:xfrm>
            <a:off x="6851697" y="2043217"/>
            <a:ext cx="2005600" cy="2005600"/>
            <a:chOff x="7173109" y="1707315"/>
            <a:chExt cx="2005600" cy="2005600"/>
          </a:xfrm>
        </p:grpSpPr>
        <p:sp>
          <p:nvSpPr>
            <p:cNvPr id="99" name="Oval 98">
              <a:extLst>
                <a:ext uri="{FF2B5EF4-FFF2-40B4-BE49-F238E27FC236}">
                  <a16:creationId xmlns:a16="http://schemas.microsoft.com/office/drawing/2014/main" id="{62D00B9E-D026-480C-9435-F275C610DA5D}"/>
                </a:ext>
                <a:ext uri="{C183D7F6-B498-43B3-948B-1728B52AA6E4}">
                  <adec:decorative xmlns:adec="http://schemas.microsoft.com/office/drawing/2017/decorative" val="1"/>
                </a:ext>
              </a:extLst>
            </p:cNvPr>
            <p:cNvSpPr/>
            <p:nvPr/>
          </p:nvSpPr>
          <p:spPr bwMode="auto">
            <a:xfrm>
              <a:off x="7173109" y="1707315"/>
              <a:ext cx="2005600" cy="2005600"/>
            </a:xfrm>
            <a:prstGeom prst="ellipse">
              <a:avLst/>
            </a:prstGeom>
            <a:solidFill>
              <a:srgbClr val="1A9CE2"/>
            </a:solidFill>
            <a:ln w="9525" cap="flat">
              <a:noFill/>
              <a:prstDash val="solid"/>
              <a:miter/>
            </a:ln>
            <a:effectLst>
              <a:outerShdw blurRad="673100" dir="5400000" algn="t" rotWithShape="0">
                <a:srgbClr val="243A5E">
                  <a:alpha val="73000"/>
                </a:srgbClr>
              </a:outerShdw>
            </a:effectLst>
          </p:spPr>
          <p:txBody>
            <a:bodyPr rtlCol="0" anchor="ctr">
              <a:scene3d>
                <a:camera prst="orthographicFront">
                  <a:rot lat="0" lon="0" rev="0"/>
                </a:camera>
                <a:lightRig rig="threePt" dir="t"/>
              </a:scene3d>
            </a:bodyPr>
            <a:lstStyle/>
            <a:p>
              <a:pPr marL="0" marR="0" lvl="0" indent="0" algn="ctr" defTabSz="914049"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Segoe UI Semibold"/>
                <a:cs typeface="Segoe UI" panose="020B0502040204020203" pitchFamily="34" charset="0"/>
              </a:endParaRPr>
            </a:p>
          </p:txBody>
        </p:sp>
        <p:sp>
          <p:nvSpPr>
            <p:cNvPr id="100" name="Customer Text">
              <a:extLst>
                <a:ext uri="{FF2B5EF4-FFF2-40B4-BE49-F238E27FC236}">
                  <a16:creationId xmlns:a16="http://schemas.microsoft.com/office/drawing/2014/main" id="{E183AC26-08F9-4757-90E0-DF88027B928F}"/>
                </a:ext>
                <a:ext uri="{C183D7F6-B498-43B3-948B-1728B52AA6E4}">
                  <adec:decorative xmlns:adec="http://schemas.microsoft.com/office/drawing/2017/decorative" val="1"/>
                </a:ext>
              </a:extLst>
            </p:cNvPr>
            <p:cNvSpPr txBox="1"/>
            <p:nvPr/>
          </p:nvSpPr>
          <p:spPr>
            <a:xfrm>
              <a:off x="7367176" y="1880382"/>
              <a:ext cx="1635618" cy="1623160"/>
            </a:xfrm>
            <a:prstGeom prst="rect">
              <a:avLst/>
            </a:prstGeom>
          </p:spPr>
          <p:txBody>
            <a:bodyPr wrap="square" lIns="182880" tIns="146304" rIns="182880" bIns="146304" rtlCol="0">
              <a:prstTxWarp prst="textArchUp">
                <a:avLst>
                  <a:gd name="adj" fmla="val 11614804"/>
                </a:avLst>
              </a:prstTxWarp>
              <a:spAutoFit/>
            </a:bodyPr>
            <a:lstStyle/>
            <a:p>
              <a:pPr marL="0" marR="0" lvl="0" indent="0" algn="ctr" defTabSz="932597" eaLnBrk="1" fontAlgn="auto" latinLnBrk="0" hangingPunct="1">
                <a:lnSpc>
                  <a:spcPct val="100000"/>
                </a:lnSpc>
                <a:spcBef>
                  <a:spcPts val="0"/>
                </a:spcBef>
                <a:spcAft>
                  <a:spcPts val="0"/>
                </a:spcAft>
                <a:buClrTx/>
                <a:buSzTx/>
                <a:buFontTx/>
                <a:buNone/>
                <a:tabLst/>
                <a:defRPr/>
              </a:pPr>
              <a:r>
                <a:rPr kumimoji="0" lang="en-US" sz="1200" b="0" i="0" u="none" strike="noStrike" kern="0" cap="all" spc="150" normalizeH="0" baseline="0" noProof="0">
                  <a:ln>
                    <a:noFill/>
                  </a:ln>
                  <a:solidFill>
                    <a:srgbClr val="FFFFFF"/>
                  </a:solidFill>
                  <a:effectLst/>
                  <a:uLnTx/>
                  <a:uFillTx/>
                  <a:latin typeface="Segoe UI Semibold"/>
                </a:rPr>
                <a:t>POWER PLATFORM</a:t>
              </a:r>
            </a:p>
          </p:txBody>
        </p:sp>
        <p:sp>
          <p:nvSpPr>
            <p:cNvPr id="101" name="Freeform 72">
              <a:extLst>
                <a:ext uri="{FF2B5EF4-FFF2-40B4-BE49-F238E27FC236}">
                  <a16:creationId xmlns:a16="http://schemas.microsoft.com/office/drawing/2014/main" id="{729FA27D-600C-4380-867F-417E99C9275F}"/>
                </a:ext>
                <a:ext uri="{C183D7F6-B498-43B3-948B-1728B52AA6E4}">
                  <adec:decorative xmlns:adec="http://schemas.microsoft.com/office/drawing/2017/decorative" val="1"/>
                </a:ext>
              </a:extLst>
            </p:cNvPr>
            <p:cNvSpPr/>
            <p:nvPr/>
          </p:nvSpPr>
          <p:spPr bwMode="auto">
            <a:xfrm>
              <a:off x="7313633" y="2269475"/>
              <a:ext cx="1724550" cy="1302916"/>
            </a:xfrm>
            <a:custGeom>
              <a:avLst/>
              <a:gdLst>
                <a:gd name="connsiteX0" fmla="*/ 123430 w 1724550"/>
                <a:gd name="connsiteY0" fmla="*/ 0 h 1302916"/>
                <a:gd name="connsiteX1" fmla="*/ 1602383 w 1724550"/>
                <a:gd name="connsiteY1" fmla="*/ 0 h 1302916"/>
                <a:gd name="connsiteX2" fmla="*/ 1610308 w 1724550"/>
                <a:gd name="connsiteY2" fmla="*/ 11438 h 1302916"/>
                <a:gd name="connsiteX3" fmla="*/ 1724550 w 1724550"/>
                <a:gd name="connsiteY3" fmla="*/ 440641 h 1302916"/>
                <a:gd name="connsiteX4" fmla="*/ 862275 w 1724550"/>
                <a:gd name="connsiteY4" fmla="*/ 1302916 h 1302916"/>
                <a:gd name="connsiteX5" fmla="*/ 0 w 1724550"/>
                <a:gd name="connsiteY5" fmla="*/ 440641 h 1302916"/>
                <a:gd name="connsiteX6" fmla="*/ 85030 w 1724550"/>
                <a:gd name="connsiteY6" fmla="*/ 66809 h 1302916"/>
                <a:gd name="connsiteX0" fmla="*/ 123430 w 1724550"/>
                <a:gd name="connsiteY0" fmla="*/ 0 h 1302916"/>
                <a:gd name="connsiteX1" fmla="*/ 866391 w 1724550"/>
                <a:gd name="connsiteY1" fmla="*/ 0 h 1302916"/>
                <a:gd name="connsiteX2" fmla="*/ 1602383 w 1724550"/>
                <a:gd name="connsiteY2" fmla="*/ 0 h 1302916"/>
                <a:gd name="connsiteX3" fmla="*/ 1610308 w 1724550"/>
                <a:gd name="connsiteY3" fmla="*/ 11438 h 1302916"/>
                <a:gd name="connsiteX4" fmla="*/ 1724550 w 1724550"/>
                <a:gd name="connsiteY4" fmla="*/ 440641 h 1302916"/>
                <a:gd name="connsiteX5" fmla="*/ 862275 w 1724550"/>
                <a:gd name="connsiteY5" fmla="*/ 1302916 h 1302916"/>
                <a:gd name="connsiteX6" fmla="*/ 0 w 1724550"/>
                <a:gd name="connsiteY6" fmla="*/ 440641 h 1302916"/>
                <a:gd name="connsiteX7" fmla="*/ 85030 w 1724550"/>
                <a:gd name="connsiteY7" fmla="*/ 66809 h 1302916"/>
                <a:gd name="connsiteX8" fmla="*/ 123430 w 1724550"/>
                <a:gd name="connsiteY8" fmla="*/ 0 h 1302916"/>
                <a:gd name="connsiteX0" fmla="*/ 866391 w 1724550"/>
                <a:gd name="connsiteY0" fmla="*/ 0 h 1302916"/>
                <a:gd name="connsiteX1" fmla="*/ 1602383 w 1724550"/>
                <a:gd name="connsiteY1" fmla="*/ 0 h 1302916"/>
                <a:gd name="connsiteX2" fmla="*/ 1610308 w 1724550"/>
                <a:gd name="connsiteY2" fmla="*/ 11438 h 1302916"/>
                <a:gd name="connsiteX3" fmla="*/ 1724550 w 1724550"/>
                <a:gd name="connsiteY3" fmla="*/ 440641 h 1302916"/>
                <a:gd name="connsiteX4" fmla="*/ 862275 w 1724550"/>
                <a:gd name="connsiteY4" fmla="*/ 1302916 h 1302916"/>
                <a:gd name="connsiteX5" fmla="*/ 0 w 1724550"/>
                <a:gd name="connsiteY5" fmla="*/ 440641 h 1302916"/>
                <a:gd name="connsiteX6" fmla="*/ 85030 w 1724550"/>
                <a:gd name="connsiteY6" fmla="*/ 66809 h 1302916"/>
                <a:gd name="connsiteX7" fmla="*/ 123430 w 1724550"/>
                <a:gd name="connsiteY7" fmla="*/ 0 h 1302916"/>
                <a:gd name="connsiteX8" fmla="*/ 957831 w 1724550"/>
                <a:gd name="connsiteY8" fmla="*/ 91440 h 1302916"/>
                <a:gd name="connsiteX0" fmla="*/ 866391 w 1724550"/>
                <a:gd name="connsiteY0" fmla="*/ 0 h 1302916"/>
                <a:gd name="connsiteX1" fmla="*/ 1602383 w 1724550"/>
                <a:gd name="connsiteY1" fmla="*/ 0 h 1302916"/>
                <a:gd name="connsiteX2" fmla="*/ 1610308 w 1724550"/>
                <a:gd name="connsiteY2" fmla="*/ 11438 h 1302916"/>
                <a:gd name="connsiteX3" fmla="*/ 1724550 w 1724550"/>
                <a:gd name="connsiteY3" fmla="*/ 440641 h 1302916"/>
                <a:gd name="connsiteX4" fmla="*/ 862275 w 1724550"/>
                <a:gd name="connsiteY4" fmla="*/ 1302916 h 1302916"/>
                <a:gd name="connsiteX5" fmla="*/ 0 w 1724550"/>
                <a:gd name="connsiteY5" fmla="*/ 440641 h 1302916"/>
                <a:gd name="connsiteX6" fmla="*/ 85030 w 1724550"/>
                <a:gd name="connsiteY6" fmla="*/ 66809 h 1302916"/>
                <a:gd name="connsiteX7" fmla="*/ 123430 w 1724550"/>
                <a:gd name="connsiteY7" fmla="*/ 0 h 1302916"/>
                <a:gd name="connsiteX0" fmla="*/ 1602383 w 1724550"/>
                <a:gd name="connsiteY0" fmla="*/ 0 h 1302916"/>
                <a:gd name="connsiteX1" fmla="*/ 1610308 w 1724550"/>
                <a:gd name="connsiteY1" fmla="*/ 11438 h 1302916"/>
                <a:gd name="connsiteX2" fmla="*/ 1724550 w 1724550"/>
                <a:gd name="connsiteY2" fmla="*/ 440641 h 1302916"/>
                <a:gd name="connsiteX3" fmla="*/ 862275 w 1724550"/>
                <a:gd name="connsiteY3" fmla="*/ 1302916 h 1302916"/>
                <a:gd name="connsiteX4" fmla="*/ 0 w 1724550"/>
                <a:gd name="connsiteY4" fmla="*/ 440641 h 1302916"/>
                <a:gd name="connsiteX5" fmla="*/ 85030 w 1724550"/>
                <a:gd name="connsiteY5" fmla="*/ 66809 h 1302916"/>
                <a:gd name="connsiteX6" fmla="*/ 123430 w 1724550"/>
                <a:gd name="connsiteY6" fmla="*/ 0 h 1302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4550" h="1302916">
                  <a:moveTo>
                    <a:pt x="1602383" y="0"/>
                  </a:moveTo>
                  <a:lnTo>
                    <a:pt x="1610308" y="11438"/>
                  </a:lnTo>
                  <a:cubicBezTo>
                    <a:pt x="1682985" y="137829"/>
                    <a:pt x="1724550" y="284381"/>
                    <a:pt x="1724550" y="440641"/>
                  </a:cubicBezTo>
                  <a:cubicBezTo>
                    <a:pt x="1724550" y="916862"/>
                    <a:pt x="1338496" y="1302916"/>
                    <a:pt x="862275" y="1302916"/>
                  </a:cubicBezTo>
                  <a:cubicBezTo>
                    <a:pt x="386054" y="1302916"/>
                    <a:pt x="0" y="916862"/>
                    <a:pt x="0" y="440641"/>
                  </a:cubicBezTo>
                  <a:cubicBezTo>
                    <a:pt x="0" y="306704"/>
                    <a:pt x="30538" y="179899"/>
                    <a:pt x="85030" y="66809"/>
                  </a:cubicBezTo>
                  <a:lnTo>
                    <a:pt x="123430" y="0"/>
                  </a:lnTo>
                </a:path>
              </a:pathLst>
            </a:custGeom>
            <a:noFill/>
            <a:ln w="9525" cap="flat" cmpd="sng" algn="ctr">
              <a:solidFill>
                <a:srgbClr val="50E6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sp>
        <p:nvSpPr>
          <p:cNvPr id="102" name="Oval 101">
            <a:extLst>
              <a:ext uri="{FF2B5EF4-FFF2-40B4-BE49-F238E27FC236}">
                <a16:creationId xmlns:a16="http://schemas.microsoft.com/office/drawing/2014/main" id="{41A64E9E-6676-4340-807F-5B1677308741}"/>
              </a:ext>
              <a:ext uri="{C183D7F6-B498-43B3-948B-1728B52AA6E4}">
                <adec:decorative xmlns:adec="http://schemas.microsoft.com/office/drawing/2017/decorative" val="1"/>
              </a:ext>
            </a:extLst>
          </p:cNvPr>
          <p:cNvSpPr/>
          <p:nvPr/>
        </p:nvSpPr>
        <p:spPr bwMode="auto">
          <a:xfrm>
            <a:off x="7174415" y="2354515"/>
            <a:ext cx="1360164" cy="1360164"/>
          </a:xfrm>
          <a:prstGeom prst="ellipse">
            <a:avLst/>
          </a:prstGeom>
          <a:solidFill>
            <a:srgbClr val="FFFFFF"/>
          </a:solidFill>
          <a:ln w="9525" cap="flat" cmpd="sng" algn="ctr">
            <a:noFill/>
            <a:prstDash val="solid"/>
            <a:headEnd type="none" w="med" len="med"/>
            <a:tailEnd type="none" w="med" len="med"/>
          </a:ln>
          <a:effectLst>
            <a:outerShdw blurRad="254000" algn="ctr" rotWithShape="0">
              <a:prstClr val="black">
                <a:alpha val="40000"/>
              </a:prstClr>
            </a:outerShdw>
          </a:effectLst>
        </p:spPr>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800" b="0" i="0" u="none" strike="noStrike" kern="0" cap="none" spc="0" normalizeH="0" baseline="0" noProof="0">
                <a:ln>
                  <a:noFill/>
                </a:ln>
                <a:solidFill>
                  <a:srgbClr val="0078D4"/>
                </a:solidFill>
                <a:effectLst/>
                <a:uLnTx/>
                <a:uFillTx/>
                <a:latin typeface="Segoe UI Semibold"/>
                <a:ea typeface="Segoe UI" pitchFamily="34" charset="0"/>
                <a:cs typeface="Segoe UI" pitchFamily="34" charset="0"/>
              </a:rPr>
              <a:t>Azure</a:t>
            </a:r>
          </a:p>
        </p:txBody>
      </p:sp>
      <p:grpSp>
        <p:nvGrpSpPr>
          <p:cNvPr id="103" name="Group 102">
            <a:extLst>
              <a:ext uri="{FF2B5EF4-FFF2-40B4-BE49-F238E27FC236}">
                <a16:creationId xmlns:a16="http://schemas.microsoft.com/office/drawing/2014/main" id="{649911E5-1B15-4FC6-9FFF-6ABCE995CE11}"/>
              </a:ext>
              <a:ext uri="{C183D7F6-B498-43B3-948B-1728B52AA6E4}">
                <adec:decorative xmlns:adec="http://schemas.microsoft.com/office/drawing/2017/decorative" val="1"/>
              </a:ext>
            </a:extLst>
          </p:cNvPr>
          <p:cNvGrpSpPr/>
          <p:nvPr/>
        </p:nvGrpSpPr>
        <p:grpSpPr>
          <a:xfrm>
            <a:off x="5082035" y="4483500"/>
            <a:ext cx="1040835" cy="793862"/>
            <a:chOff x="5389945" y="4147598"/>
            <a:chExt cx="1040835" cy="793862"/>
          </a:xfrm>
        </p:grpSpPr>
        <p:sp>
          <p:nvSpPr>
            <p:cNvPr id="104" name="Rectangle 103">
              <a:extLst>
                <a:ext uri="{FF2B5EF4-FFF2-40B4-BE49-F238E27FC236}">
                  <a16:creationId xmlns:a16="http://schemas.microsoft.com/office/drawing/2014/main" id="{BC8D6F5E-ACCD-4FE9-94DE-34F680E94BD7}"/>
                </a:ext>
                <a:ext uri="{C183D7F6-B498-43B3-948B-1728B52AA6E4}">
                  <adec:decorative xmlns:adec="http://schemas.microsoft.com/office/drawing/2017/decorative" val="1"/>
                </a:ext>
              </a:extLst>
            </p:cNvPr>
            <p:cNvSpPr/>
            <p:nvPr/>
          </p:nvSpPr>
          <p:spPr bwMode="auto">
            <a:xfrm>
              <a:off x="5389945" y="4572128"/>
              <a:ext cx="1040835" cy="369332"/>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marL="0" marR="0" lvl="0" indent="0" algn="r" defTabSz="932293"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Segoe UI" pitchFamily="34" charset="0"/>
                  <a:cs typeface="Segoe UI Semibold" panose="020B0702040204020203" pitchFamily="34" charset="0"/>
                </a:rPr>
                <a:t>Unified</a:t>
              </a:r>
            </a:p>
            <a:p>
              <a:pPr marL="0" marR="0" lvl="0" indent="0" algn="r" defTabSz="932293"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Segoe UI" pitchFamily="34" charset="0"/>
                  <a:cs typeface="Segoe UI Semibold" panose="020B0702040204020203" pitchFamily="34" charset="0"/>
                </a:rPr>
                <a:t>Administration</a:t>
              </a:r>
            </a:p>
          </p:txBody>
        </p:sp>
        <p:grpSp>
          <p:nvGrpSpPr>
            <p:cNvPr id="105" name="Group 104">
              <a:extLst>
                <a:ext uri="{FF2B5EF4-FFF2-40B4-BE49-F238E27FC236}">
                  <a16:creationId xmlns:a16="http://schemas.microsoft.com/office/drawing/2014/main" id="{DCD485B4-8B13-4BD8-AE99-8A1F1A4D9C0B}"/>
                </a:ext>
              </a:extLst>
            </p:cNvPr>
            <p:cNvGrpSpPr/>
            <p:nvPr/>
          </p:nvGrpSpPr>
          <p:grpSpPr>
            <a:xfrm>
              <a:off x="6081008" y="4147598"/>
              <a:ext cx="349772" cy="349772"/>
              <a:chOff x="6081008" y="4147598"/>
              <a:chExt cx="349772" cy="349772"/>
            </a:xfrm>
          </p:grpSpPr>
          <p:sp>
            <p:nvSpPr>
              <p:cNvPr id="106" name="Oval 105">
                <a:extLst>
                  <a:ext uri="{FF2B5EF4-FFF2-40B4-BE49-F238E27FC236}">
                    <a16:creationId xmlns:a16="http://schemas.microsoft.com/office/drawing/2014/main" id="{F759C58E-DE27-4AB5-9DA2-015BB032FD38}"/>
                  </a:ext>
                  <a:ext uri="{C183D7F6-B498-43B3-948B-1728B52AA6E4}">
                    <adec:decorative xmlns:adec="http://schemas.microsoft.com/office/drawing/2017/decorative" val="1"/>
                  </a:ext>
                </a:extLst>
              </p:cNvPr>
              <p:cNvSpPr/>
              <p:nvPr/>
            </p:nvSpPr>
            <p:spPr bwMode="auto">
              <a:xfrm>
                <a:off x="6081008" y="4147598"/>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07" name="Picture 49">
                <a:extLst>
                  <a:ext uri="{FF2B5EF4-FFF2-40B4-BE49-F238E27FC236}">
                    <a16:creationId xmlns:a16="http://schemas.microsoft.com/office/drawing/2014/main" id="{CF19F8E3-75B1-4A92-A2E4-25D25270CBDE}"/>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6131617" y="4198457"/>
                <a:ext cx="248554" cy="248055"/>
              </a:xfrm>
              <a:prstGeom prst="rect">
                <a:avLst/>
              </a:prstGeom>
            </p:spPr>
          </p:pic>
        </p:grpSp>
      </p:grpSp>
      <p:grpSp>
        <p:nvGrpSpPr>
          <p:cNvPr id="108" name="Group 107">
            <a:extLst>
              <a:ext uri="{FF2B5EF4-FFF2-40B4-BE49-F238E27FC236}">
                <a16:creationId xmlns:a16="http://schemas.microsoft.com/office/drawing/2014/main" id="{B46AA1F4-3ADD-4CFE-92B7-9714511704B6}"/>
              </a:ext>
              <a:ext uri="{C183D7F6-B498-43B3-948B-1728B52AA6E4}">
                <adec:decorative xmlns:adec="http://schemas.microsoft.com/office/drawing/2017/decorative" val="1"/>
              </a:ext>
            </a:extLst>
          </p:cNvPr>
          <p:cNvGrpSpPr/>
          <p:nvPr/>
        </p:nvGrpSpPr>
        <p:grpSpPr>
          <a:xfrm>
            <a:off x="8980993" y="5064518"/>
            <a:ext cx="953786" cy="717482"/>
            <a:chOff x="9288903" y="4728616"/>
            <a:chExt cx="953786" cy="717482"/>
          </a:xfrm>
        </p:grpSpPr>
        <p:sp>
          <p:nvSpPr>
            <p:cNvPr id="109" name="Rectangle 108">
              <a:extLst>
                <a:ext uri="{FF2B5EF4-FFF2-40B4-BE49-F238E27FC236}">
                  <a16:creationId xmlns:a16="http://schemas.microsoft.com/office/drawing/2014/main" id="{7204B707-D39A-4AE2-9A9B-CA4013741E46}"/>
                </a:ext>
                <a:ext uri="{C183D7F6-B498-43B3-948B-1728B52AA6E4}">
                  <adec:decorative xmlns:adec="http://schemas.microsoft.com/office/drawing/2017/decorative" val="1"/>
                </a:ext>
              </a:extLst>
            </p:cNvPr>
            <p:cNvSpPr/>
            <p:nvPr/>
          </p:nvSpPr>
          <p:spPr bwMode="auto">
            <a:xfrm>
              <a:off x="9288903" y="5113699"/>
              <a:ext cx="953786"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CoE &amp; </a:t>
              </a:r>
            </a:p>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Best Practices</a:t>
              </a:r>
            </a:p>
          </p:txBody>
        </p:sp>
        <p:grpSp>
          <p:nvGrpSpPr>
            <p:cNvPr id="110" name="Group 109">
              <a:extLst>
                <a:ext uri="{FF2B5EF4-FFF2-40B4-BE49-F238E27FC236}">
                  <a16:creationId xmlns:a16="http://schemas.microsoft.com/office/drawing/2014/main" id="{057D8B8C-93FF-4FB2-9AF0-ECE539E51515}"/>
                </a:ext>
              </a:extLst>
            </p:cNvPr>
            <p:cNvGrpSpPr/>
            <p:nvPr/>
          </p:nvGrpSpPr>
          <p:grpSpPr>
            <a:xfrm>
              <a:off x="9288903" y="4728616"/>
              <a:ext cx="349772" cy="349772"/>
              <a:chOff x="9288903" y="4728616"/>
              <a:chExt cx="349772" cy="349772"/>
            </a:xfrm>
          </p:grpSpPr>
          <p:sp>
            <p:nvSpPr>
              <p:cNvPr id="111" name="Oval 110">
                <a:extLst>
                  <a:ext uri="{FF2B5EF4-FFF2-40B4-BE49-F238E27FC236}">
                    <a16:creationId xmlns:a16="http://schemas.microsoft.com/office/drawing/2014/main" id="{0013181B-BF17-4400-AEB4-3D1C9C8D9394}"/>
                  </a:ext>
                  <a:ext uri="{C183D7F6-B498-43B3-948B-1728B52AA6E4}">
                    <adec:decorative xmlns:adec="http://schemas.microsoft.com/office/drawing/2017/decorative" val="1"/>
                  </a:ext>
                </a:extLst>
              </p:cNvPr>
              <p:cNvSpPr/>
              <p:nvPr/>
            </p:nvSpPr>
            <p:spPr bwMode="auto">
              <a:xfrm>
                <a:off x="9288903" y="4728616"/>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12" name="Graphic 111">
                <a:extLst>
                  <a:ext uri="{FF2B5EF4-FFF2-40B4-BE49-F238E27FC236}">
                    <a16:creationId xmlns:a16="http://schemas.microsoft.com/office/drawing/2014/main" id="{EC719985-2C06-4DA9-80D1-948DA09D6913}"/>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341994" y="4781951"/>
                <a:ext cx="243591" cy="243103"/>
              </a:xfrm>
              <a:prstGeom prst="rect">
                <a:avLst/>
              </a:prstGeom>
            </p:spPr>
          </p:pic>
        </p:grpSp>
      </p:grpSp>
      <p:grpSp>
        <p:nvGrpSpPr>
          <p:cNvPr id="113" name="Group 112">
            <a:extLst>
              <a:ext uri="{FF2B5EF4-FFF2-40B4-BE49-F238E27FC236}">
                <a16:creationId xmlns:a16="http://schemas.microsoft.com/office/drawing/2014/main" id="{B1B1CEE4-774E-4B3C-A11F-9F2F5CF6946F}"/>
              </a:ext>
              <a:ext uri="{C183D7F6-B498-43B3-948B-1728B52AA6E4}">
                <adec:decorative xmlns:adec="http://schemas.microsoft.com/office/drawing/2017/decorative" val="1"/>
              </a:ext>
            </a:extLst>
          </p:cNvPr>
          <p:cNvGrpSpPr/>
          <p:nvPr/>
        </p:nvGrpSpPr>
        <p:grpSpPr>
          <a:xfrm>
            <a:off x="8096573" y="5352928"/>
            <a:ext cx="1140080" cy="771742"/>
            <a:chOff x="8404483" y="5017026"/>
            <a:chExt cx="1140080" cy="771742"/>
          </a:xfrm>
        </p:grpSpPr>
        <p:sp>
          <p:nvSpPr>
            <p:cNvPr id="114" name="Rectangle 113">
              <a:extLst>
                <a:ext uri="{FF2B5EF4-FFF2-40B4-BE49-F238E27FC236}">
                  <a16:creationId xmlns:a16="http://schemas.microsoft.com/office/drawing/2014/main" id="{455D6DEF-D417-4676-B2A1-266DFAC0A115}"/>
                </a:ext>
                <a:ext uri="{C183D7F6-B498-43B3-948B-1728B52AA6E4}">
                  <adec:decorative xmlns:adec="http://schemas.microsoft.com/office/drawing/2017/decorative" val="1"/>
                </a:ext>
              </a:extLst>
            </p:cNvPr>
            <p:cNvSpPr/>
            <p:nvPr/>
          </p:nvSpPr>
          <p:spPr bwMode="auto">
            <a:xfrm>
              <a:off x="8404483" y="5456369"/>
              <a:ext cx="1140080"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Activity</a:t>
              </a:r>
            </a:p>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Logging</a:t>
              </a:r>
            </a:p>
          </p:txBody>
        </p:sp>
        <p:grpSp>
          <p:nvGrpSpPr>
            <p:cNvPr id="115" name="Group 114">
              <a:extLst>
                <a:ext uri="{FF2B5EF4-FFF2-40B4-BE49-F238E27FC236}">
                  <a16:creationId xmlns:a16="http://schemas.microsoft.com/office/drawing/2014/main" id="{84CEF77B-F1C0-497A-B706-E850E79C1672}"/>
                </a:ext>
              </a:extLst>
            </p:cNvPr>
            <p:cNvGrpSpPr/>
            <p:nvPr/>
          </p:nvGrpSpPr>
          <p:grpSpPr>
            <a:xfrm>
              <a:off x="8404483" y="5017026"/>
              <a:ext cx="349772" cy="349772"/>
              <a:chOff x="8404483" y="5017026"/>
              <a:chExt cx="349772" cy="349772"/>
            </a:xfrm>
          </p:grpSpPr>
          <p:sp>
            <p:nvSpPr>
              <p:cNvPr id="116" name="Oval 115">
                <a:extLst>
                  <a:ext uri="{FF2B5EF4-FFF2-40B4-BE49-F238E27FC236}">
                    <a16:creationId xmlns:a16="http://schemas.microsoft.com/office/drawing/2014/main" id="{7051A89E-91AE-4A7D-A0F2-8C6E7BEEEB23}"/>
                  </a:ext>
                  <a:ext uri="{C183D7F6-B498-43B3-948B-1728B52AA6E4}">
                    <adec:decorative xmlns:adec="http://schemas.microsoft.com/office/drawing/2017/decorative" val="1"/>
                  </a:ext>
                </a:extLst>
              </p:cNvPr>
              <p:cNvSpPr/>
              <p:nvPr/>
            </p:nvSpPr>
            <p:spPr bwMode="auto">
              <a:xfrm>
                <a:off x="8404483" y="5017026"/>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17" name="Graphic 116">
                <a:extLst>
                  <a:ext uri="{FF2B5EF4-FFF2-40B4-BE49-F238E27FC236}">
                    <a16:creationId xmlns:a16="http://schemas.microsoft.com/office/drawing/2014/main" id="{E5FBC2A2-2AC6-4DF6-86C4-38B989788F86}"/>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8482361" y="5095099"/>
                <a:ext cx="194016" cy="193627"/>
              </a:xfrm>
              <a:prstGeom prst="rect">
                <a:avLst/>
              </a:prstGeom>
            </p:spPr>
          </p:pic>
        </p:grpSp>
      </p:grpSp>
      <p:grpSp>
        <p:nvGrpSpPr>
          <p:cNvPr id="118" name="Group 117">
            <a:extLst>
              <a:ext uri="{FF2B5EF4-FFF2-40B4-BE49-F238E27FC236}">
                <a16:creationId xmlns:a16="http://schemas.microsoft.com/office/drawing/2014/main" id="{B0629A4E-416D-4DE6-AEA8-DB73B562743F}"/>
              </a:ext>
              <a:ext uri="{C183D7F6-B498-43B3-948B-1728B52AA6E4}">
                <adec:decorative xmlns:adec="http://schemas.microsoft.com/office/drawing/2017/decorative" val="1"/>
              </a:ext>
            </a:extLst>
          </p:cNvPr>
          <p:cNvGrpSpPr/>
          <p:nvPr/>
        </p:nvGrpSpPr>
        <p:grpSpPr>
          <a:xfrm>
            <a:off x="9567294" y="4483500"/>
            <a:ext cx="538865" cy="756929"/>
            <a:chOff x="9875204" y="4147598"/>
            <a:chExt cx="538865" cy="756929"/>
          </a:xfrm>
        </p:grpSpPr>
        <p:sp>
          <p:nvSpPr>
            <p:cNvPr id="119" name="Rectangle 118">
              <a:extLst>
                <a:ext uri="{FF2B5EF4-FFF2-40B4-BE49-F238E27FC236}">
                  <a16:creationId xmlns:a16="http://schemas.microsoft.com/office/drawing/2014/main" id="{CCA3596D-556B-4506-833F-ECF092950BFC}"/>
                </a:ext>
                <a:ext uri="{C183D7F6-B498-43B3-948B-1728B52AA6E4}">
                  <adec:decorative xmlns:adec="http://schemas.microsoft.com/office/drawing/2017/decorative" val="1"/>
                </a:ext>
              </a:extLst>
            </p:cNvPr>
            <p:cNvSpPr/>
            <p:nvPr/>
          </p:nvSpPr>
          <p:spPr bwMode="auto">
            <a:xfrm>
              <a:off x="9875204" y="4572128"/>
              <a:ext cx="538865"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System </a:t>
              </a:r>
            </a:p>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Health</a:t>
              </a:r>
            </a:p>
          </p:txBody>
        </p:sp>
        <p:grpSp>
          <p:nvGrpSpPr>
            <p:cNvPr id="120" name="Group 119">
              <a:extLst>
                <a:ext uri="{FF2B5EF4-FFF2-40B4-BE49-F238E27FC236}">
                  <a16:creationId xmlns:a16="http://schemas.microsoft.com/office/drawing/2014/main" id="{39557D17-4081-4C8E-8EAE-73D97816E160}"/>
                </a:ext>
              </a:extLst>
            </p:cNvPr>
            <p:cNvGrpSpPr/>
            <p:nvPr/>
          </p:nvGrpSpPr>
          <p:grpSpPr>
            <a:xfrm>
              <a:off x="9875204" y="4147598"/>
              <a:ext cx="349772" cy="349772"/>
              <a:chOff x="9875204" y="4147598"/>
              <a:chExt cx="349772" cy="349772"/>
            </a:xfrm>
          </p:grpSpPr>
          <p:sp>
            <p:nvSpPr>
              <p:cNvPr id="121" name="Oval 120">
                <a:extLst>
                  <a:ext uri="{FF2B5EF4-FFF2-40B4-BE49-F238E27FC236}">
                    <a16:creationId xmlns:a16="http://schemas.microsoft.com/office/drawing/2014/main" id="{E2BFDE4E-81FC-464D-8AF9-3A1C4D8B6076}"/>
                  </a:ext>
                  <a:ext uri="{C183D7F6-B498-43B3-948B-1728B52AA6E4}">
                    <adec:decorative xmlns:adec="http://schemas.microsoft.com/office/drawing/2017/decorative" val="1"/>
                  </a:ext>
                </a:extLst>
              </p:cNvPr>
              <p:cNvSpPr/>
              <p:nvPr/>
            </p:nvSpPr>
            <p:spPr bwMode="auto">
              <a:xfrm>
                <a:off x="9875204" y="4147598"/>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22" name="Graphic 121">
                <a:extLst>
                  <a:ext uri="{FF2B5EF4-FFF2-40B4-BE49-F238E27FC236}">
                    <a16:creationId xmlns:a16="http://schemas.microsoft.com/office/drawing/2014/main" id="{63E23790-61CB-4AD0-8D5A-45B98B80DE31}"/>
                  </a:ext>
                  <a:ext uri="{C183D7F6-B498-43B3-948B-1728B52AA6E4}">
                    <adec:decorative xmlns:adec="http://schemas.microsoft.com/office/drawing/2017/decorative" val="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904280" y="4176674"/>
                <a:ext cx="291620" cy="291620"/>
              </a:xfrm>
              <a:prstGeom prst="rect">
                <a:avLst/>
              </a:prstGeom>
            </p:spPr>
          </p:pic>
        </p:grpSp>
      </p:grpSp>
      <p:grpSp>
        <p:nvGrpSpPr>
          <p:cNvPr id="123" name="Group 122">
            <a:extLst>
              <a:ext uri="{FF2B5EF4-FFF2-40B4-BE49-F238E27FC236}">
                <a16:creationId xmlns:a16="http://schemas.microsoft.com/office/drawing/2014/main" id="{6C1F4C72-EA9D-4373-AF43-635F9957FC94}"/>
              </a:ext>
              <a:ext uri="{C183D7F6-B498-43B3-948B-1728B52AA6E4}">
                <adec:decorative xmlns:adec="http://schemas.microsoft.com/office/drawing/2017/decorative" val="1"/>
              </a:ext>
            </a:extLst>
          </p:cNvPr>
          <p:cNvGrpSpPr/>
          <p:nvPr/>
        </p:nvGrpSpPr>
        <p:grpSpPr>
          <a:xfrm>
            <a:off x="7033762" y="5352928"/>
            <a:ext cx="603114" cy="771742"/>
            <a:chOff x="7341672" y="5017026"/>
            <a:chExt cx="603114" cy="771742"/>
          </a:xfrm>
        </p:grpSpPr>
        <p:sp>
          <p:nvSpPr>
            <p:cNvPr id="124" name="Rectangle 123">
              <a:extLst>
                <a:ext uri="{FF2B5EF4-FFF2-40B4-BE49-F238E27FC236}">
                  <a16:creationId xmlns:a16="http://schemas.microsoft.com/office/drawing/2014/main" id="{F35439C2-1004-411E-96F2-1F99769CD29C}"/>
                </a:ext>
                <a:ext uri="{C183D7F6-B498-43B3-948B-1728B52AA6E4}">
                  <adec:decorative xmlns:adec="http://schemas.microsoft.com/office/drawing/2017/decorative" val="1"/>
                </a:ext>
              </a:extLst>
            </p:cNvPr>
            <p:cNvSpPr/>
            <p:nvPr/>
          </p:nvSpPr>
          <p:spPr bwMode="auto">
            <a:xfrm>
              <a:off x="7341672" y="5456369"/>
              <a:ext cx="603114"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Usage</a:t>
              </a:r>
            </a:p>
            <a:p>
              <a:pPr marL="0" marR="0" lvl="0" indent="0" algn="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analytics</a:t>
              </a:r>
            </a:p>
          </p:txBody>
        </p:sp>
        <p:grpSp>
          <p:nvGrpSpPr>
            <p:cNvPr id="125" name="Group 124">
              <a:extLst>
                <a:ext uri="{FF2B5EF4-FFF2-40B4-BE49-F238E27FC236}">
                  <a16:creationId xmlns:a16="http://schemas.microsoft.com/office/drawing/2014/main" id="{D311137F-F3B8-4650-AE37-21D4361C057C}"/>
                </a:ext>
              </a:extLst>
            </p:cNvPr>
            <p:cNvGrpSpPr/>
            <p:nvPr/>
          </p:nvGrpSpPr>
          <p:grpSpPr>
            <a:xfrm>
              <a:off x="7595014" y="5017026"/>
              <a:ext cx="349772" cy="349772"/>
              <a:chOff x="7595014" y="5017026"/>
              <a:chExt cx="349772" cy="349772"/>
            </a:xfrm>
          </p:grpSpPr>
          <p:sp>
            <p:nvSpPr>
              <p:cNvPr id="126" name="Oval 125">
                <a:extLst>
                  <a:ext uri="{FF2B5EF4-FFF2-40B4-BE49-F238E27FC236}">
                    <a16:creationId xmlns:a16="http://schemas.microsoft.com/office/drawing/2014/main" id="{04158BA6-7457-47E1-A21D-0639E6ABC0EF}"/>
                  </a:ext>
                  <a:ext uri="{C183D7F6-B498-43B3-948B-1728B52AA6E4}">
                    <adec:decorative xmlns:adec="http://schemas.microsoft.com/office/drawing/2017/decorative" val="1"/>
                  </a:ext>
                </a:extLst>
              </p:cNvPr>
              <p:cNvSpPr/>
              <p:nvPr/>
            </p:nvSpPr>
            <p:spPr bwMode="auto">
              <a:xfrm>
                <a:off x="7595014" y="5017026"/>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27" name="Graphic 126">
                <a:extLst>
                  <a:ext uri="{FF2B5EF4-FFF2-40B4-BE49-F238E27FC236}">
                    <a16:creationId xmlns:a16="http://schemas.microsoft.com/office/drawing/2014/main" id="{73525F3E-2A85-439D-932F-1FF9B25745C6}"/>
                  </a:ext>
                  <a:ext uri="{C183D7F6-B498-43B3-948B-1728B52AA6E4}">
                    <adec:decorative xmlns:adec="http://schemas.microsoft.com/office/drawing/2017/decorative" val="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645360" y="5067373"/>
                <a:ext cx="249081" cy="249079"/>
              </a:xfrm>
              <a:prstGeom prst="rect">
                <a:avLst/>
              </a:prstGeom>
            </p:spPr>
          </p:pic>
        </p:grpSp>
      </p:grpSp>
      <p:grpSp>
        <p:nvGrpSpPr>
          <p:cNvPr id="128" name="Group 127">
            <a:extLst>
              <a:ext uri="{FF2B5EF4-FFF2-40B4-BE49-F238E27FC236}">
                <a16:creationId xmlns:a16="http://schemas.microsoft.com/office/drawing/2014/main" id="{48C0FC0B-6DB3-4595-A0D1-DD4844E488D0}"/>
              </a:ext>
              <a:ext uri="{C183D7F6-B498-43B3-948B-1728B52AA6E4}">
                <adec:decorative xmlns:adec="http://schemas.microsoft.com/office/drawing/2017/decorative" val="1"/>
              </a:ext>
            </a:extLst>
          </p:cNvPr>
          <p:cNvGrpSpPr/>
          <p:nvPr/>
        </p:nvGrpSpPr>
        <p:grpSpPr>
          <a:xfrm>
            <a:off x="5644163" y="5064518"/>
            <a:ext cx="1153264" cy="757665"/>
            <a:chOff x="5952073" y="4728616"/>
            <a:chExt cx="1153264" cy="757665"/>
          </a:xfrm>
        </p:grpSpPr>
        <p:sp>
          <p:nvSpPr>
            <p:cNvPr id="129" name="Rectangle 128">
              <a:extLst>
                <a:ext uri="{FF2B5EF4-FFF2-40B4-BE49-F238E27FC236}">
                  <a16:creationId xmlns:a16="http://schemas.microsoft.com/office/drawing/2014/main" id="{3093A165-3FAA-4208-81CD-7CB0F2C14844}"/>
                </a:ext>
                <a:ext uri="{C183D7F6-B498-43B3-948B-1728B52AA6E4}">
                  <adec:decorative xmlns:adec="http://schemas.microsoft.com/office/drawing/2017/decorative" val="1"/>
                </a:ext>
              </a:extLst>
            </p:cNvPr>
            <p:cNvSpPr/>
            <p:nvPr/>
          </p:nvSpPr>
          <p:spPr bwMode="auto">
            <a:xfrm>
              <a:off x="5952073" y="5153882"/>
              <a:ext cx="1153264"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API Automation</a:t>
              </a:r>
            </a:p>
            <a:p>
              <a:pPr marL="0" marR="0" lvl="0" indent="0" algn="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&amp; DevOps</a:t>
              </a:r>
            </a:p>
          </p:txBody>
        </p:sp>
        <p:grpSp>
          <p:nvGrpSpPr>
            <p:cNvPr id="130" name="Group 129">
              <a:extLst>
                <a:ext uri="{FF2B5EF4-FFF2-40B4-BE49-F238E27FC236}">
                  <a16:creationId xmlns:a16="http://schemas.microsoft.com/office/drawing/2014/main" id="{1A14F897-6A0F-42B6-BFD4-0EBB060E278F}"/>
                </a:ext>
              </a:extLst>
            </p:cNvPr>
            <p:cNvGrpSpPr/>
            <p:nvPr/>
          </p:nvGrpSpPr>
          <p:grpSpPr>
            <a:xfrm>
              <a:off x="6755565" y="4728616"/>
              <a:ext cx="349772" cy="349772"/>
              <a:chOff x="6755565" y="4728616"/>
              <a:chExt cx="349772" cy="349772"/>
            </a:xfrm>
          </p:grpSpPr>
          <p:sp>
            <p:nvSpPr>
              <p:cNvPr id="131" name="Oval 130">
                <a:extLst>
                  <a:ext uri="{FF2B5EF4-FFF2-40B4-BE49-F238E27FC236}">
                    <a16:creationId xmlns:a16="http://schemas.microsoft.com/office/drawing/2014/main" id="{E8C23FF8-E59A-40AA-883E-D64E4F6F0C0C}"/>
                  </a:ext>
                  <a:ext uri="{C183D7F6-B498-43B3-948B-1728B52AA6E4}">
                    <adec:decorative xmlns:adec="http://schemas.microsoft.com/office/drawing/2017/decorative" val="1"/>
                  </a:ext>
                </a:extLst>
              </p:cNvPr>
              <p:cNvSpPr/>
              <p:nvPr/>
            </p:nvSpPr>
            <p:spPr bwMode="auto">
              <a:xfrm>
                <a:off x="6755565" y="4728616"/>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32" name="Picture 131">
                <a:extLst>
                  <a:ext uri="{FF2B5EF4-FFF2-40B4-BE49-F238E27FC236}">
                    <a16:creationId xmlns:a16="http://schemas.microsoft.com/office/drawing/2014/main" id="{0CE1E91B-13B2-41ED-8662-02AB31EE656A}"/>
                  </a:ext>
                  <a:ext uri="{C183D7F6-B498-43B3-948B-1728B52AA6E4}">
                    <adec:decorative xmlns:adec="http://schemas.microsoft.com/office/drawing/2017/decorative" val="1"/>
                  </a:ext>
                </a:extLst>
              </p:cNvPr>
              <p:cNvPicPr>
                <a:picLocks noChangeAspect="1"/>
              </p:cNvPicPr>
              <p:nvPr/>
            </p:nvPicPr>
            <p:blipFill rotWithShape="1">
              <a:blip r:embed="rId13">
                <a:extLst>
                  <a:ext uri="{BEBA8EAE-BF5A-486C-A8C5-ECC9F3942E4B}">
                    <a14:imgProps xmlns:a14="http://schemas.microsoft.com/office/drawing/2010/main">
                      <a14:imgLayer r:embed="rId14">
                        <a14:imgEffect>
                          <a14:brightnessContrast bright="-100000"/>
                        </a14:imgEffect>
                      </a14:imgLayer>
                    </a14:imgProps>
                  </a:ext>
                </a:extLst>
              </a:blip>
              <a:srcRect l="734" r="66494" b="1402"/>
              <a:stretch/>
            </p:blipFill>
            <p:spPr>
              <a:xfrm>
                <a:off x="6776262" y="4746443"/>
                <a:ext cx="308378" cy="314119"/>
              </a:xfrm>
              <a:prstGeom prst="rect">
                <a:avLst/>
              </a:prstGeom>
              <a:noFill/>
            </p:spPr>
          </p:pic>
        </p:grpSp>
      </p:grpSp>
      <p:grpSp>
        <p:nvGrpSpPr>
          <p:cNvPr id="133" name="Group 132">
            <a:extLst>
              <a:ext uri="{FF2B5EF4-FFF2-40B4-BE49-F238E27FC236}">
                <a16:creationId xmlns:a16="http://schemas.microsoft.com/office/drawing/2014/main" id="{11E6CB2C-04EF-4480-919D-23BA7E9D8288}"/>
              </a:ext>
              <a:ext uri="{C183D7F6-B498-43B3-948B-1728B52AA6E4}">
                <adec:decorative xmlns:adec="http://schemas.microsoft.com/office/drawing/2017/decorative" val="1"/>
              </a:ext>
            </a:extLst>
          </p:cNvPr>
          <p:cNvGrpSpPr/>
          <p:nvPr/>
        </p:nvGrpSpPr>
        <p:grpSpPr>
          <a:xfrm>
            <a:off x="5628859" y="998035"/>
            <a:ext cx="1223066" cy="349772"/>
            <a:chOff x="5936769" y="662133"/>
            <a:chExt cx="1223066" cy="349772"/>
          </a:xfrm>
        </p:grpSpPr>
        <p:sp>
          <p:nvSpPr>
            <p:cNvPr id="134" name="Rectangle 133">
              <a:extLst>
                <a:ext uri="{FF2B5EF4-FFF2-40B4-BE49-F238E27FC236}">
                  <a16:creationId xmlns:a16="http://schemas.microsoft.com/office/drawing/2014/main" id="{1F0639C3-BFB5-422B-B549-3FE7D92DDD84}"/>
                </a:ext>
                <a:ext uri="{C183D7F6-B498-43B3-948B-1728B52AA6E4}">
                  <adec:decorative xmlns:adec="http://schemas.microsoft.com/office/drawing/2017/decorative" val="1"/>
                </a:ext>
              </a:extLst>
            </p:cNvPr>
            <p:cNvSpPr/>
            <p:nvPr/>
          </p:nvSpPr>
          <p:spPr bwMode="auto">
            <a:xfrm>
              <a:off x="5936769" y="679506"/>
              <a:ext cx="754758"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Data</a:t>
              </a:r>
            </a:p>
            <a:p>
              <a:pPr marL="0" marR="0" lvl="0" indent="0" algn="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Encryption</a:t>
              </a:r>
            </a:p>
          </p:txBody>
        </p:sp>
        <p:grpSp>
          <p:nvGrpSpPr>
            <p:cNvPr id="135" name="Group 134">
              <a:extLst>
                <a:ext uri="{FF2B5EF4-FFF2-40B4-BE49-F238E27FC236}">
                  <a16:creationId xmlns:a16="http://schemas.microsoft.com/office/drawing/2014/main" id="{9D3C939D-34B9-41E5-9065-0F8E70941637}"/>
                </a:ext>
              </a:extLst>
            </p:cNvPr>
            <p:cNvGrpSpPr/>
            <p:nvPr/>
          </p:nvGrpSpPr>
          <p:grpSpPr>
            <a:xfrm>
              <a:off x="6810063" y="662133"/>
              <a:ext cx="349772" cy="349772"/>
              <a:chOff x="6810063" y="662133"/>
              <a:chExt cx="349772" cy="349772"/>
            </a:xfrm>
          </p:grpSpPr>
          <p:sp>
            <p:nvSpPr>
              <p:cNvPr id="136" name="Oval 135">
                <a:extLst>
                  <a:ext uri="{FF2B5EF4-FFF2-40B4-BE49-F238E27FC236}">
                    <a16:creationId xmlns:a16="http://schemas.microsoft.com/office/drawing/2014/main" id="{91D075D1-B943-4F52-995F-0D9DB0D62C4E}"/>
                  </a:ext>
                  <a:ext uri="{C183D7F6-B498-43B3-948B-1728B52AA6E4}">
                    <adec:decorative xmlns:adec="http://schemas.microsoft.com/office/drawing/2017/decorative" val="1"/>
                  </a:ext>
                </a:extLst>
              </p:cNvPr>
              <p:cNvSpPr/>
              <p:nvPr/>
            </p:nvSpPr>
            <p:spPr bwMode="auto">
              <a:xfrm>
                <a:off x="6810063" y="662133"/>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37" name="Graphic 136">
                <a:extLst>
                  <a:ext uri="{FF2B5EF4-FFF2-40B4-BE49-F238E27FC236}">
                    <a16:creationId xmlns:a16="http://schemas.microsoft.com/office/drawing/2014/main" id="{F882F9AE-16F6-44EB-8BA0-6F54FB3323B9}"/>
                  </a:ext>
                  <a:ext uri="{C183D7F6-B498-43B3-948B-1728B52AA6E4}">
                    <adec:decorative xmlns:adec="http://schemas.microsoft.com/office/drawing/2017/decorative" val="1"/>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p:blipFill>
            <p:spPr>
              <a:xfrm>
                <a:off x="6860749" y="712819"/>
                <a:ext cx="248400" cy="248400"/>
              </a:xfrm>
              <a:prstGeom prst="rect">
                <a:avLst/>
              </a:prstGeom>
            </p:spPr>
          </p:pic>
        </p:grpSp>
      </p:grpSp>
      <p:grpSp>
        <p:nvGrpSpPr>
          <p:cNvPr id="138" name="Group 137">
            <a:extLst>
              <a:ext uri="{FF2B5EF4-FFF2-40B4-BE49-F238E27FC236}">
                <a16:creationId xmlns:a16="http://schemas.microsoft.com/office/drawing/2014/main" id="{A452EA41-C304-47A7-8D88-EE0B8D2CEFC4}"/>
              </a:ext>
              <a:ext uri="{C183D7F6-B498-43B3-948B-1728B52AA6E4}">
                <adec:decorative xmlns:adec="http://schemas.microsoft.com/office/drawing/2017/decorative" val="1"/>
              </a:ext>
            </a:extLst>
          </p:cNvPr>
          <p:cNvGrpSpPr/>
          <p:nvPr/>
        </p:nvGrpSpPr>
        <p:grpSpPr>
          <a:xfrm>
            <a:off x="4560328" y="1742795"/>
            <a:ext cx="1572274" cy="349772"/>
            <a:chOff x="4919366" y="1347933"/>
            <a:chExt cx="1572274" cy="349772"/>
          </a:xfrm>
        </p:grpSpPr>
        <p:sp>
          <p:nvSpPr>
            <p:cNvPr id="139" name="Rectangle 138">
              <a:extLst>
                <a:ext uri="{FF2B5EF4-FFF2-40B4-BE49-F238E27FC236}">
                  <a16:creationId xmlns:a16="http://schemas.microsoft.com/office/drawing/2014/main" id="{3B9AD49C-67AE-464E-B5D9-CDF2B5513573}"/>
                </a:ext>
                <a:ext uri="{C183D7F6-B498-43B3-948B-1728B52AA6E4}">
                  <adec:decorative xmlns:adec="http://schemas.microsoft.com/office/drawing/2017/decorative" val="1"/>
                </a:ext>
              </a:extLst>
            </p:cNvPr>
            <p:cNvSpPr/>
            <p:nvPr/>
          </p:nvSpPr>
          <p:spPr bwMode="auto">
            <a:xfrm>
              <a:off x="4919366" y="1347933"/>
              <a:ext cx="1093889"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Data</a:t>
              </a:r>
            </a:p>
            <a:p>
              <a:pPr marL="0" marR="0" lvl="0" indent="0" algn="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Loss Prevention</a:t>
              </a:r>
            </a:p>
          </p:txBody>
        </p:sp>
        <p:grpSp>
          <p:nvGrpSpPr>
            <p:cNvPr id="140" name="Group 139">
              <a:extLst>
                <a:ext uri="{FF2B5EF4-FFF2-40B4-BE49-F238E27FC236}">
                  <a16:creationId xmlns:a16="http://schemas.microsoft.com/office/drawing/2014/main" id="{8571AE14-9058-4A3C-AE2E-612043032DBA}"/>
                </a:ext>
              </a:extLst>
            </p:cNvPr>
            <p:cNvGrpSpPr/>
            <p:nvPr/>
          </p:nvGrpSpPr>
          <p:grpSpPr>
            <a:xfrm>
              <a:off x="6141868" y="1347933"/>
              <a:ext cx="349772" cy="349772"/>
              <a:chOff x="6141868" y="1347933"/>
              <a:chExt cx="349772" cy="349772"/>
            </a:xfrm>
          </p:grpSpPr>
          <p:sp>
            <p:nvSpPr>
              <p:cNvPr id="141" name="Oval 140">
                <a:extLst>
                  <a:ext uri="{FF2B5EF4-FFF2-40B4-BE49-F238E27FC236}">
                    <a16:creationId xmlns:a16="http://schemas.microsoft.com/office/drawing/2014/main" id="{06DA4A23-053F-4CE6-90AD-3ED7F7564D9E}"/>
                  </a:ext>
                  <a:ext uri="{C183D7F6-B498-43B3-948B-1728B52AA6E4}">
                    <adec:decorative xmlns:adec="http://schemas.microsoft.com/office/drawing/2017/decorative" val="1"/>
                  </a:ext>
                </a:extLst>
              </p:cNvPr>
              <p:cNvSpPr/>
              <p:nvPr/>
            </p:nvSpPr>
            <p:spPr bwMode="auto">
              <a:xfrm>
                <a:off x="6141868" y="1347933"/>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42" name="Graphic 141">
                <a:extLst>
                  <a:ext uri="{FF2B5EF4-FFF2-40B4-BE49-F238E27FC236}">
                    <a16:creationId xmlns:a16="http://schemas.microsoft.com/office/drawing/2014/main" id="{C9EF4F1B-CC98-431E-8375-44D86D17D3F4}"/>
                  </a:ext>
                  <a:ext uri="{C183D7F6-B498-43B3-948B-1728B52AA6E4}">
                    <adec:decorative xmlns:adec="http://schemas.microsoft.com/office/drawing/2017/decorative" val="1"/>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a:stretch/>
            </p:blipFill>
            <p:spPr>
              <a:xfrm>
                <a:off x="6192554" y="1398619"/>
                <a:ext cx="248400" cy="248400"/>
              </a:xfrm>
              <a:prstGeom prst="rect">
                <a:avLst/>
              </a:prstGeom>
            </p:spPr>
          </p:pic>
        </p:grpSp>
      </p:grpSp>
      <p:grpSp>
        <p:nvGrpSpPr>
          <p:cNvPr id="143" name="Group 142">
            <a:extLst>
              <a:ext uri="{FF2B5EF4-FFF2-40B4-BE49-F238E27FC236}">
                <a16:creationId xmlns:a16="http://schemas.microsoft.com/office/drawing/2014/main" id="{68629368-E860-43D2-8CD6-C2AF0AA4EAC8}"/>
              </a:ext>
              <a:ext uri="{C183D7F6-B498-43B3-948B-1728B52AA6E4}">
                <adec:decorative xmlns:adec="http://schemas.microsoft.com/office/drawing/2017/decorative" val="1"/>
              </a:ext>
            </a:extLst>
          </p:cNvPr>
          <p:cNvGrpSpPr/>
          <p:nvPr/>
        </p:nvGrpSpPr>
        <p:grpSpPr>
          <a:xfrm>
            <a:off x="9548708" y="1742795"/>
            <a:ext cx="1353472" cy="349772"/>
            <a:chOff x="9856618" y="1347933"/>
            <a:chExt cx="1353472" cy="349772"/>
          </a:xfrm>
        </p:grpSpPr>
        <p:sp>
          <p:nvSpPr>
            <p:cNvPr id="144" name="Rectangle 143">
              <a:extLst>
                <a:ext uri="{FF2B5EF4-FFF2-40B4-BE49-F238E27FC236}">
                  <a16:creationId xmlns:a16="http://schemas.microsoft.com/office/drawing/2014/main" id="{FB263F99-EBE6-4D98-97F3-7A49DBB848C5}"/>
                </a:ext>
                <a:ext uri="{C183D7F6-B498-43B3-948B-1728B52AA6E4}">
                  <adec:decorative xmlns:adec="http://schemas.microsoft.com/office/drawing/2017/decorative" val="1"/>
                </a:ext>
              </a:extLst>
            </p:cNvPr>
            <p:cNvSpPr/>
            <p:nvPr/>
          </p:nvSpPr>
          <p:spPr bwMode="auto">
            <a:xfrm>
              <a:off x="10340878" y="1347933"/>
              <a:ext cx="869212"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Government</a:t>
              </a:r>
            </a:p>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Hosting</a:t>
              </a:r>
            </a:p>
          </p:txBody>
        </p:sp>
        <p:grpSp>
          <p:nvGrpSpPr>
            <p:cNvPr id="145" name="Group 144">
              <a:extLst>
                <a:ext uri="{FF2B5EF4-FFF2-40B4-BE49-F238E27FC236}">
                  <a16:creationId xmlns:a16="http://schemas.microsoft.com/office/drawing/2014/main" id="{4048C4E6-3106-45C3-9A39-573647BB3F15}"/>
                </a:ext>
              </a:extLst>
            </p:cNvPr>
            <p:cNvGrpSpPr/>
            <p:nvPr/>
          </p:nvGrpSpPr>
          <p:grpSpPr>
            <a:xfrm>
              <a:off x="9856618" y="1347933"/>
              <a:ext cx="349772" cy="349772"/>
              <a:chOff x="9856618" y="1347933"/>
              <a:chExt cx="349772" cy="349772"/>
            </a:xfrm>
          </p:grpSpPr>
          <p:sp>
            <p:nvSpPr>
              <p:cNvPr id="146" name="Oval 145">
                <a:extLst>
                  <a:ext uri="{FF2B5EF4-FFF2-40B4-BE49-F238E27FC236}">
                    <a16:creationId xmlns:a16="http://schemas.microsoft.com/office/drawing/2014/main" id="{0F115ACD-5826-48B3-98FE-17044E7CD267}"/>
                  </a:ext>
                  <a:ext uri="{C183D7F6-B498-43B3-948B-1728B52AA6E4}">
                    <adec:decorative xmlns:adec="http://schemas.microsoft.com/office/drawing/2017/decorative" val="1"/>
                  </a:ext>
                </a:extLst>
              </p:cNvPr>
              <p:cNvSpPr/>
              <p:nvPr/>
            </p:nvSpPr>
            <p:spPr bwMode="auto">
              <a:xfrm>
                <a:off x="9856618" y="1347933"/>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47" name="Graphic 146">
                <a:extLst>
                  <a:ext uri="{FF2B5EF4-FFF2-40B4-BE49-F238E27FC236}">
                    <a16:creationId xmlns:a16="http://schemas.microsoft.com/office/drawing/2014/main" id="{AE0751B7-383A-4E99-8F13-70F62EAFD218}"/>
                  </a:ext>
                  <a:ext uri="{C183D7F6-B498-43B3-948B-1728B52AA6E4}">
                    <adec:decorative xmlns:adec="http://schemas.microsoft.com/office/drawing/2017/decorative" val="1"/>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rcRect/>
              <a:stretch/>
            </p:blipFill>
            <p:spPr>
              <a:xfrm>
                <a:off x="9907304" y="1398619"/>
                <a:ext cx="248400" cy="248400"/>
              </a:xfrm>
              <a:prstGeom prst="rect">
                <a:avLst/>
              </a:prstGeom>
            </p:spPr>
          </p:pic>
        </p:grpSp>
      </p:grpSp>
      <p:grpSp>
        <p:nvGrpSpPr>
          <p:cNvPr id="148" name="Group 147">
            <a:extLst>
              <a:ext uri="{FF2B5EF4-FFF2-40B4-BE49-F238E27FC236}">
                <a16:creationId xmlns:a16="http://schemas.microsoft.com/office/drawing/2014/main" id="{D7466F25-49A1-4A76-ABA8-F4C26A486B80}"/>
              </a:ext>
              <a:ext uri="{C183D7F6-B498-43B3-948B-1728B52AA6E4}">
                <adec:decorative xmlns:adec="http://schemas.microsoft.com/office/drawing/2017/decorative" val="1"/>
              </a:ext>
            </a:extLst>
          </p:cNvPr>
          <p:cNvGrpSpPr/>
          <p:nvPr/>
        </p:nvGrpSpPr>
        <p:grpSpPr>
          <a:xfrm>
            <a:off x="8902453" y="998035"/>
            <a:ext cx="973201" cy="349772"/>
            <a:chOff x="9210363" y="662133"/>
            <a:chExt cx="973201" cy="349772"/>
          </a:xfrm>
        </p:grpSpPr>
        <p:sp>
          <p:nvSpPr>
            <p:cNvPr id="149" name="Rectangle 148">
              <a:extLst>
                <a:ext uri="{FF2B5EF4-FFF2-40B4-BE49-F238E27FC236}">
                  <a16:creationId xmlns:a16="http://schemas.microsoft.com/office/drawing/2014/main" id="{B0A5AD63-F81F-4258-B627-38C51FEF7FD4}"/>
                </a:ext>
                <a:ext uri="{C183D7F6-B498-43B3-948B-1728B52AA6E4}">
                  <adec:decorative xmlns:adec="http://schemas.microsoft.com/office/drawing/2017/decorative" val="1"/>
                </a:ext>
              </a:extLst>
            </p:cNvPr>
            <p:cNvSpPr/>
            <p:nvPr/>
          </p:nvSpPr>
          <p:spPr bwMode="auto">
            <a:xfrm>
              <a:off x="9689198" y="679506"/>
              <a:ext cx="494366"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Data </a:t>
              </a:r>
            </a:p>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Privacy</a:t>
              </a:r>
            </a:p>
          </p:txBody>
        </p:sp>
        <p:grpSp>
          <p:nvGrpSpPr>
            <p:cNvPr id="150" name="Group 149">
              <a:extLst>
                <a:ext uri="{FF2B5EF4-FFF2-40B4-BE49-F238E27FC236}">
                  <a16:creationId xmlns:a16="http://schemas.microsoft.com/office/drawing/2014/main" id="{7082D658-C272-46B1-8174-9E8B44B3783C}"/>
                </a:ext>
              </a:extLst>
            </p:cNvPr>
            <p:cNvGrpSpPr/>
            <p:nvPr/>
          </p:nvGrpSpPr>
          <p:grpSpPr>
            <a:xfrm>
              <a:off x="9210363" y="662133"/>
              <a:ext cx="349772" cy="349772"/>
              <a:chOff x="9210363" y="662133"/>
              <a:chExt cx="349772" cy="349772"/>
            </a:xfrm>
          </p:grpSpPr>
          <p:sp>
            <p:nvSpPr>
              <p:cNvPr id="151" name="Oval 150">
                <a:extLst>
                  <a:ext uri="{FF2B5EF4-FFF2-40B4-BE49-F238E27FC236}">
                    <a16:creationId xmlns:a16="http://schemas.microsoft.com/office/drawing/2014/main" id="{11BC5FB5-B011-47B4-A1BF-CD4E48A420B1}"/>
                  </a:ext>
                  <a:ext uri="{C183D7F6-B498-43B3-948B-1728B52AA6E4}">
                    <adec:decorative xmlns:adec="http://schemas.microsoft.com/office/drawing/2017/decorative" val="1"/>
                  </a:ext>
                </a:extLst>
              </p:cNvPr>
              <p:cNvSpPr/>
              <p:nvPr/>
            </p:nvSpPr>
            <p:spPr bwMode="auto">
              <a:xfrm>
                <a:off x="9210363" y="662133"/>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52" name="Graphic 151">
                <a:extLst>
                  <a:ext uri="{FF2B5EF4-FFF2-40B4-BE49-F238E27FC236}">
                    <a16:creationId xmlns:a16="http://schemas.microsoft.com/office/drawing/2014/main" id="{C474D6F6-F9CC-4E3B-9AB1-F0D42371D0BB}"/>
                  </a:ext>
                  <a:ext uri="{C183D7F6-B498-43B3-948B-1728B52AA6E4}">
                    <adec:decorative xmlns:adec="http://schemas.microsoft.com/office/drawing/2017/decorative" val="1"/>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rcRect/>
              <a:stretch/>
            </p:blipFill>
            <p:spPr>
              <a:xfrm>
                <a:off x="9261049" y="698531"/>
                <a:ext cx="248400" cy="248400"/>
              </a:xfrm>
              <a:prstGeom prst="rect">
                <a:avLst/>
              </a:prstGeom>
            </p:spPr>
          </p:pic>
        </p:grpSp>
      </p:grpSp>
      <p:grpSp>
        <p:nvGrpSpPr>
          <p:cNvPr id="153" name="Group 152">
            <a:extLst>
              <a:ext uri="{FF2B5EF4-FFF2-40B4-BE49-F238E27FC236}">
                <a16:creationId xmlns:a16="http://schemas.microsoft.com/office/drawing/2014/main" id="{06CD5EE3-E2EC-44C2-B757-D18FC39A7093}"/>
              </a:ext>
              <a:ext uri="{C183D7F6-B498-43B3-948B-1728B52AA6E4}">
                <adec:decorative xmlns:adec="http://schemas.microsoft.com/office/drawing/2017/decorative" val="1"/>
              </a:ext>
            </a:extLst>
          </p:cNvPr>
          <p:cNvGrpSpPr/>
          <p:nvPr/>
        </p:nvGrpSpPr>
        <p:grpSpPr>
          <a:xfrm>
            <a:off x="9882754" y="2668984"/>
            <a:ext cx="1340159" cy="349772"/>
            <a:chOff x="10190664" y="2333082"/>
            <a:chExt cx="1340159" cy="349772"/>
          </a:xfrm>
        </p:grpSpPr>
        <p:sp>
          <p:nvSpPr>
            <p:cNvPr id="154" name="Rectangle 153">
              <a:extLst>
                <a:ext uri="{FF2B5EF4-FFF2-40B4-BE49-F238E27FC236}">
                  <a16:creationId xmlns:a16="http://schemas.microsoft.com/office/drawing/2014/main" id="{9C253194-1A9A-4DCF-8CA9-2BCA63714254}"/>
                </a:ext>
                <a:ext uri="{C183D7F6-B498-43B3-948B-1728B52AA6E4}">
                  <adec:decorative xmlns:adec="http://schemas.microsoft.com/office/drawing/2017/decorative" val="1"/>
                </a:ext>
              </a:extLst>
            </p:cNvPr>
            <p:cNvSpPr/>
            <p:nvPr/>
          </p:nvSpPr>
          <p:spPr bwMode="auto">
            <a:xfrm>
              <a:off x="10710085" y="2333082"/>
              <a:ext cx="820738"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Compliance</a:t>
              </a:r>
            </a:p>
            <a:p>
              <a:pPr marL="0" marR="0" lvl="0" indent="0"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Standards</a:t>
              </a:r>
            </a:p>
          </p:txBody>
        </p:sp>
        <p:grpSp>
          <p:nvGrpSpPr>
            <p:cNvPr id="155" name="Group 154">
              <a:extLst>
                <a:ext uri="{FF2B5EF4-FFF2-40B4-BE49-F238E27FC236}">
                  <a16:creationId xmlns:a16="http://schemas.microsoft.com/office/drawing/2014/main" id="{E4885764-6760-497A-A027-CD448B672671}"/>
                </a:ext>
              </a:extLst>
            </p:cNvPr>
            <p:cNvGrpSpPr/>
            <p:nvPr/>
          </p:nvGrpSpPr>
          <p:grpSpPr>
            <a:xfrm>
              <a:off x="10190664" y="2333082"/>
              <a:ext cx="349772" cy="349772"/>
              <a:chOff x="10190664" y="2333082"/>
              <a:chExt cx="349772" cy="349772"/>
            </a:xfrm>
          </p:grpSpPr>
          <p:sp>
            <p:nvSpPr>
              <p:cNvPr id="156" name="Oval 155">
                <a:extLst>
                  <a:ext uri="{FF2B5EF4-FFF2-40B4-BE49-F238E27FC236}">
                    <a16:creationId xmlns:a16="http://schemas.microsoft.com/office/drawing/2014/main" id="{E7EAE4FC-850D-485D-8F14-B048A40BE742}"/>
                  </a:ext>
                  <a:ext uri="{C183D7F6-B498-43B3-948B-1728B52AA6E4}">
                    <adec:decorative xmlns:adec="http://schemas.microsoft.com/office/drawing/2017/decorative" val="1"/>
                  </a:ext>
                </a:extLst>
              </p:cNvPr>
              <p:cNvSpPr/>
              <p:nvPr/>
            </p:nvSpPr>
            <p:spPr bwMode="auto">
              <a:xfrm>
                <a:off x="10190664" y="2333082"/>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57" name="Graphic 156">
                <a:extLst>
                  <a:ext uri="{FF2B5EF4-FFF2-40B4-BE49-F238E27FC236}">
                    <a16:creationId xmlns:a16="http://schemas.microsoft.com/office/drawing/2014/main" id="{79C13ABF-306A-42D1-AFA6-E3974BADF528}"/>
                  </a:ext>
                  <a:ext uri="{C183D7F6-B498-43B3-948B-1728B52AA6E4}">
                    <adec:decorative xmlns:adec="http://schemas.microsoft.com/office/drawing/2017/decorative" val="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rcRect/>
              <a:stretch/>
            </p:blipFill>
            <p:spPr>
              <a:xfrm>
                <a:off x="10241350" y="2383768"/>
                <a:ext cx="248400" cy="248400"/>
              </a:xfrm>
              <a:prstGeom prst="rect">
                <a:avLst/>
              </a:prstGeom>
            </p:spPr>
          </p:pic>
        </p:grpSp>
      </p:grpSp>
      <p:grpSp>
        <p:nvGrpSpPr>
          <p:cNvPr id="158" name="Group 157">
            <a:extLst>
              <a:ext uri="{FF2B5EF4-FFF2-40B4-BE49-F238E27FC236}">
                <a16:creationId xmlns:a16="http://schemas.microsoft.com/office/drawing/2014/main" id="{5BDB7E59-4377-45AC-A0C4-8AAEB9E2E002}"/>
              </a:ext>
              <a:ext uri="{C183D7F6-B498-43B3-948B-1728B52AA6E4}">
                <adec:decorative xmlns:adec="http://schemas.microsoft.com/office/drawing/2017/decorative" val="1"/>
              </a:ext>
            </a:extLst>
          </p:cNvPr>
          <p:cNvGrpSpPr/>
          <p:nvPr/>
        </p:nvGrpSpPr>
        <p:grpSpPr>
          <a:xfrm>
            <a:off x="4387259" y="2668984"/>
            <a:ext cx="1428196" cy="349772"/>
            <a:chOff x="4725977" y="2333082"/>
            <a:chExt cx="1428196" cy="349772"/>
          </a:xfrm>
        </p:grpSpPr>
        <p:sp>
          <p:nvSpPr>
            <p:cNvPr id="159" name="Rectangle 158">
              <a:extLst>
                <a:ext uri="{FF2B5EF4-FFF2-40B4-BE49-F238E27FC236}">
                  <a16:creationId xmlns:a16="http://schemas.microsoft.com/office/drawing/2014/main" id="{B89EA1DE-BE0B-4580-B6BA-4820CDE01410}"/>
                </a:ext>
                <a:ext uri="{C183D7F6-B498-43B3-948B-1728B52AA6E4}">
                  <adec:decorative xmlns:adec="http://schemas.microsoft.com/office/drawing/2017/decorative" val="1"/>
                </a:ext>
              </a:extLst>
            </p:cNvPr>
            <p:cNvSpPr/>
            <p:nvPr/>
          </p:nvSpPr>
          <p:spPr bwMode="auto">
            <a:xfrm>
              <a:off x="4725977" y="2333082"/>
              <a:ext cx="931345" cy="332399"/>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Identity </a:t>
              </a:r>
            </a:p>
            <a:p>
              <a:pPr marL="0" marR="0" lvl="0" indent="0" algn="r" defTabSz="932293"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ea typeface="+mn-ea"/>
                  <a:cs typeface="Segoe UI" pitchFamily="34" charset="0"/>
                </a:rPr>
                <a:t>Management</a:t>
              </a:r>
            </a:p>
          </p:txBody>
        </p:sp>
        <p:grpSp>
          <p:nvGrpSpPr>
            <p:cNvPr id="160" name="Group 159">
              <a:extLst>
                <a:ext uri="{FF2B5EF4-FFF2-40B4-BE49-F238E27FC236}">
                  <a16:creationId xmlns:a16="http://schemas.microsoft.com/office/drawing/2014/main" id="{D3EB1240-EC72-4E24-80B4-6CC1CC887347}"/>
                </a:ext>
              </a:extLst>
            </p:cNvPr>
            <p:cNvGrpSpPr/>
            <p:nvPr/>
          </p:nvGrpSpPr>
          <p:grpSpPr>
            <a:xfrm>
              <a:off x="5804401" y="2333082"/>
              <a:ext cx="349772" cy="349772"/>
              <a:chOff x="5804401" y="2333082"/>
              <a:chExt cx="349772" cy="349772"/>
            </a:xfrm>
          </p:grpSpPr>
          <p:sp>
            <p:nvSpPr>
              <p:cNvPr id="161" name="Oval 160">
                <a:extLst>
                  <a:ext uri="{FF2B5EF4-FFF2-40B4-BE49-F238E27FC236}">
                    <a16:creationId xmlns:a16="http://schemas.microsoft.com/office/drawing/2014/main" id="{F1483561-88ED-4A5B-955A-D4C42A9E52A7}"/>
                  </a:ext>
                  <a:ext uri="{C183D7F6-B498-43B3-948B-1728B52AA6E4}">
                    <adec:decorative xmlns:adec="http://schemas.microsoft.com/office/drawing/2017/decorative" val="1"/>
                  </a:ext>
                </a:extLst>
              </p:cNvPr>
              <p:cNvSpPr/>
              <p:nvPr/>
            </p:nvSpPr>
            <p:spPr bwMode="auto">
              <a:xfrm>
                <a:off x="5804401" y="2333082"/>
                <a:ext cx="349772" cy="34977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62" name="Graphic 161">
                <a:extLst>
                  <a:ext uri="{FF2B5EF4-FFF2-40B4-BE49-F238E27FC236}">
                    <a16:creationId xmlns:a16="http://schemas.microsoft.com/office/drawing/2014/main" id="{A7B6F96D-DE62-47F0-A798-0D1A6768766D}"/>
                  </a:ext>
                  <a:ext uri="{C183D7F6-B498-43B3-948B-1728B52AA6E4}">
                    <adec:decorative xmlns:adec="http://schemas.microsoft.com/office/drawing/2017/decorative" val="1"/>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rcRect/>
              <a:stretch/>
            </p:blipFill>
            <p:spPr>
              <a:xfrm>
                <a:off x="5855087" y="2383768"/>
                <a:ext cx="248400" cy="248400"/>
              </a:xfrm>
              <a:prstGeom prst="rect">
                <a:avLst/>
              </a:prstGeom>
            </p:spPr>
          </p:pic>
        </p:grpSp>
      </p:grpSp>
    </p:spTree>
    <p:extLst>
      <p:ext uri="{BB962C8B-B14F-4D97-AF65-F5344CB8AC3E}">
        <p14:creationId xmlns:p14="http://schemas.microsoft.com/office/powerpoint/2010/main" val="30367184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399"/>
                                          </p:stCondLst>
                                        </p:cTn>
                                        <p:tgtEl>
                                          <p:spTgt spid="102"/>
                                        </p:tgtEl>
                                        <p:attrNameLst>
                                          <p:attrName>style.visibility</p:attrName>
                                        </p:attrNameLst>
                                      </p:cBhvr>
                                      <p:to>
                                        <p:strVal val="visible"/>
                                      </p:to>
                                    </p:set>
                                  </p:childTnLst>
                                </p:cTn>
                              </p:par>
                              <p:par>
                                <p:cTn id="7" presetID="6" presetClass="emph" presetSubtype="0" accel="100000" autoRev="1" fill="hold" grpId="1" nodeType="withEffect">
                                  <p:stCondLst>
                                    <p:cond delay="0"/>
                                  </p:stCondLst>
                                  <p:childTnLst>
                                    <p:animScale>
                                      <p:cBhvr>
                                        <p:cTn id="8" dur="400" fill="hold"/>
                                        <p:tgtEl>
                                          <p:spTgt spid="102"/>
                                        </p:tgtEl>
                                      </p:cBhvr>
                                      <p:by x="0" y="0"/>
                                    </p:animScale>
                                  </p:childTnLst>
                                </p:cTn>
                              </p:par>
                              <p:par>
                                <p:cTn id="9" presetID="1" presetClass="entr" presetSubtype="0" fill="hold" nodeType="withEffect">
                                  <p:stCondLst>
                                    <p:cond delay="100"/>
                                  </p:stCondLst>
                                  <p:childTnLst>
                                    <p:set>
                                      <p:cBhvr>
                                        <p:cTn id="10" dur="1" fill="hold">
                                          <p:stCondLst>
                                            <p:cond delay="399"/>
                                          </p:stCondLst>
                                        </p:cTn>
                                        <p:tgtEl>
                                          <p:spTgt spid="98"/>
                                        </p:tgtEl>
                                        <p:attrNameLst>
                                          <p:attrName>style.visibility</p:attrName>
                                        </p:attrNameLst>
                                      </p:cBhvr>
                                      <p:to>
                                        <p:strVal val="visible"/>
                                      </p:to>
                                    </p:set>
                                  </p:childTnLst>
                                </p:cTn>
                              </p:par>
                              <p:par>
                                <p:cTn id="11" presetID="6" presetClass="emph" presetSubtype="0" accel="100000" autoRev="1" fill="hold" nodeType="withEffect">
                                  <p:stCondLst>
                                    <p:cond delay="100"/>
                                  </p:stCondLst>
                                  <p:childTnLst>
                                    <p:animScale>
                                      <p:cBhvr>
                                        <p:cTn id="12" dur="400" fill="hold"/>
                                        <p:tgtEl>
                                          <p:spTgt spid="98"/>
                                        </p:tgtEl>
                                      </p:cBhvr>
                                      <p:by x="0" y="0"/>
                                    </p:animScale>
                                  </p:childTnLst>
                                </p:cTn>
                              </p:par>
                              <p:par>
                                <p:cTn id="13" presetID="1" presetClass="entr" presetSubtype="0" fill="hold" nodeType="withEffect">
                                  <p:stCondLst>
                                    <p:cond delay="300"/>
                                  </p:stCondLst>
                                  <p:childTnLst>
                                    <p:set>
                                      <p:cBhvr>
                                        <p:cTn id="14" dur="1" fill="hold">
                                          <p:stCondLst>
                                            <p:cond delay="399"/>
                                          </p:stCondLst>
                                        </p:cTn>
                                        <p:tgtEl>
                                          <p:spTgt spid="85"/>
                                        </p:tgtEl>
                                        <p:attrNameLst>
                                          <p:attrName>style.visibility</p:attrName>
                                        </p:attrNameLst>
                                      </p:cBhvr>
                                      <p:to>
                                        <p:strVal val="visible"/>
                                      </p:to>
                                    </p:set>
                                  </p:childTnLst>
                                </p:cTn>
                              </p:par>
                              <p:par>
                                <p:cTn id="15" presetID="6" presetClass="emph" presetSubtype="0" accel="100000" autoRev="1" fill="hold" nodeType="withEffect">
                                  <p:stCondLst>
                                    <p:cond delay="300"/>
                                  </p:stCondLst>
                                  <p:childTnLst>
                                    <p:animScale>
                                      <p:cBhvr>
                                        <p:cTn id="16" dur="400" fill="hold"/>
                                        <p:tgtEl>
                                          <p:spTgt spid="85"/>
                                        </p:tgtEl>
                                      </p:cBhvr>
                                      <p:by x="0" y="0"/>
                                    </p:animScale>
                                  </p:childTnLst>
                                </p:cTn>
                              </p:par>
                            </p:childTnLst>
                          </p:cTn>
                        </p:par>
                        <p:par>
                          <p:cTn id="17" fill="hold">
                            <p:stCondLst>
                              <p:cond delay="1100"/>
                            </p:stCondLst>
                            <p:childTnLst>
                              <p:par>
                                <p:cTn id="18" presetID="10" presetClass="entr" presetSubtype="0" fill="hold" nodeType="afterEffect">
                                  <p:stCondLst>
                                    <p:cond delay="0"/>
                                  </p:stCondLst>
                                  <p:childTnLst>
                                    <p:set>
                                      <p:cBhvr>
                                        <p:cTn id="19" dur="1" fill="hold">
                                          <p:stCondLst>
                                            <p:cond delay="0"/>
                                          </p:stCondLst>
                                        </p:cTn>
                                        <p:tgtEl>
                                          <p:spTgt spid="133"/>
                                        </p:tgtEl>
                                        <p:attrNameLst>
                                          <p:attrName>style.visibility</p:attrName>
                                        </p:attrNameLst>
                                      </p:cBhvr>
                                      <p:to>
                                        <p:strVal val="visible"/>
                                      </p:to>
                                    </p:set>
                                    <p:animEffect transition="in" filter="fade">
                                      <p:cBhvr>
                                        <p:cTn id="20" dur="500"/>
                                        <p:tgtEl>
                                          <p:spTgt spid="133"/>
                                        </p:tgtEl>
                                      </p:cBhvr>
                                    </p:animEffect>
                                  </p:childTnLst>
                                </p:cTn>
                              </p:par>
                              <p:par>
                                <p:cTn id="21" presetID="63" presetClass="path" presetSubtype="0" decel="100000" fill="hold" nodeType="withEffect">
                                  <p:stCondLst>
                                    <p:cond delay="0"/>
                                  </p:stCondLst>
                                  <p:childTnLst>
                                    <p:animMotion origin="layout" path="M 1.04167E-6 -4.81481E-6 L 0.0375 -4.81481E-6 " pathEditMode="relative" rAng="0" ptsTypes="AA">
                                      <p:cBhvr>
                                        <p:cTn id="22" dur="1000" spd="-100000" fill="hold"/>
                                        <p:tgtEl>
                                          <p:spTgt spid="133"/>
                                        </p:tgtEl>
                                        <p:attrNameLst>
                                          <p:attrName>ppt_x</p:attrName>
                                          <p:attrName>ppt_y</p:attrName>
                                        </p:attrNameLst>
                                      </p:cBhvr>
                                      <p:rCtr x="1875" y="0"/>
                                    </p:animMotion>
                                  </p:childTnLst>
                                </p:cTn>
                              </p:par>
                              <p:par>
                                <p:cTn id="23" presetID="10" presetClass="entr" presetSubtype="0" fill="hold" nodeType="withEffect">
                                  <p:stCondLst>
                                    <p:cond delay="0"/>
                                  </p:stCondLst>
                                  <p:childTnLst>
                                    <p:set>
                                      <p:cBhvr>
                                        <p:cTn id="24" dur="1" fill="hold">
                                          <p:stCondLst>
                                            <p:cond delay="0"/>
                                          </p:stCondLst>
                                        </p:cTn>
                                        <p:tgtEl>
                                          <p:spTgt spid="148"/>
                                        </p:tgtEl>
                                        <p:attrNameLst>
                                          <p:attrName>style.visibility</p:attrName>
                                        </p:attrNameLst>
                                      </p:cBhvr>
                                      <p:to>
                                        <p:strVal val="visible"/>
                                      </p:to>
                                    </p:set>
                                    <p:animEffect transition="in" filter="fade">
                                      <p:cBhvr>
                                        <p:cTn id="25" dur="500"/>
                                        <p:tgtEl>
                                          <p:spTgt spid="148"/>
                                        </p:tgtEl>
                                      </p:cBhvr>
                                    </p:animEffect>
                                  </p:childTnLst>
                                </p:cTn>
                              </p:par>
                              <p:par>
                                <p:cTn id="26" presetID="63" presetClass="path" presetSubtype="0" decel="100000" fill="hold" nodeType="withEffect">
                                  <p:stCondLst>
                                    <p:cond delay="0"/>
                                  </p:stCondLst>
                                  <p:childTnLst>
                                    <p:animMotion origin="layout" path="M -2.08333E-6 -4.81481E-6 L -0.03437 -4.81481E-6 " pathEditMode="relative" rAng="0" ptsTypes="AA">
                                      <p:cBhvr>
                                        <p:cTn id="27" dur="1000" spd="-100000" fill="hold"/>
                                        <p:tgtEl>
                                          <p:spTgt spid="148"/>
                                        </p:tgtEl>
                                        <p:attrNameLst>
                                          <p:attrName>ppt_x</p:attrName>
                                          <p:attrName>ppt_y</p:attrName>
                                        </p:attrNameLst>
                                      </p:cBhvr>
                                      <p:rCtr x="-1719" y="0"/>
                                    </p:animMotion>
                                  </p:childTnLst>
                                </p:cTn>
                              </p:par>
                              <p:par>
                                <p:cTn id="28" presetID="10" presetClass="entr" presetSubtype="0" fill="hold" nodeType="withEffect">
                                  <p:stCondLst>
                                    <p:cond delay="100"/>
                                  </p:stCondLst>
                                  <p:childTnLst>
                                    <p:set>
                                      <p:cBhvr>
                                        <p:cTn id="29" dur="1" fill="hold">
                                          <p:stCondLst>
                                            <p:cond delay="0"/>
                                          </p:stCondLst>
                                        </p:cTn>
                                        <p:tgtEl>
                                          <p:spTgt spid="138"/>
                                        </p:tgtEl>
                                        <p:attrNameLst>
                                          <p:attrName>style.visibility</p:attrName>
                                        </p:attrNameLst>
                                      </p:cBhvr>
                                      <p:to>
                                        <p:strVal val="visible"/>
                                      </p:to>
                                    </p:set>
                                    <p:animEffect transition="in" filter="fade">
                                      <p:cBhvr>
                                        <p:cTn id="30" dur="500"/>
                                        <p:tgtEl>
                                          <p:spTgt spid="138"/>
                                        </p:tgtEl>
                                      </p:cBhvr>
                                    </p:animEffect>
                                  </p:childTnLst>
                                </p:cTn>
                              </p:par>
                              <p:par>
                                <p:cTn id="31" presetID="63" presetClass="path" presetSubtype="0" decel="100000" fill="hold" nodeType="withEffect">
                                  <p:stCondLst>
                                    <p:cond delay="100"/>
                                  </p:stCondLst>
                                  <p:childTnLst>
                                    <p:animMotion origin="layout" path="M -1.66667E-6 3.7037E-7 L 0.0375 3.7037E-7 " pathEditMode="relative" rAng="0" ptsTypes="AA">
                                      <p:cBhvr>
                                        <p:cTn id="32" dur="1000" spd="-100000" fill="hold"/>
                                        <p:tgtEl>
                                          <p:spTgt spid="138"/>
                                        </p:tgtEl>
                                        <p:attrNameLst>
                                          <p:attrName>ppt_x</p:attrName>
                                          <p:attrName>ppt_y</p:attrName>
                                        </p:attrNameLst>
                                      </p:cBhvr>
                                      <p:rCtr x="1875" y="0"/>
                                    </p:animMotion>
                                  </p:childTnLst>
                                </p:cTn>
                              </p:par>
                              <p:par>
                                <p:cTn id="33" presetID="10" presetClass="entr" presetSubtype="0" fill="hold" nodeType="withEffect">
                                  <p:stCondLst>
                                    <p:cond delay="100"/>
                                  </p:stCondLst>
                                  <p:childTnLst>
                                    <p:set>
                                      <p:cBhvr>
                                        <p:cTn id="34" dur="1" fill="hold">
                                          <p:stCondLst>
                                            <p:cond delay="0"/>
                                          </p:stCondLst>
                                        </p:cTn>
                                        <p:tgtEl>
                                          <p:spTgt spid="143"/>
                                        </p:tgtEl>
                                        <p:attrNameLst>
                                          <p:attrName>style.visibility</p:attrName>
                                        </p:attrNameLst>
                                      </p:cBhvr>
                                      <p:to>
                                        <p:strVal val="visible"/>
                                      </p:to>
                                    </p:set>
                                    <p:animEffect transition="in" filter="fade">
                                      <p:cBhvr>
                                        <p:cTn id="35" dur="500"/>
                                        <p:tgtEl>
                                          <p:spTgt spid="143"/>
                                        </p:tgtEl>
                                      </p:cBhvr>
                                    </p:animEffect>
                                  </p:childTnLst>
                                </p:cTn>
                              </p:par>
                              <p:par>
                                <p:cTn id="36" presetID="63" presetClass="path" presetSubtype="0" decel="100000" fill="hold" nodeType="withEffect">
                                  <p:stCondLst>
                                    <p:cond delay="100"/>
                                  </p:stCondLst>
                                  <p:childTnLst>
                                    <p:animMotion origin="layout" path="M -1.875E-6 3.7037E-7 L -0.03437 3.7037E-7 " pathEditMode="relative" rAng="0" ptsTypes="AA">
                                      <p:cBhvr>
                                        <p:cTn id="37" dur="1000" spd="-100000" fill="hold"/>
                                        <p:tgtEl>
                                          <p:spTgt spid="143"/>
                                        </p:tgtEl>
                                        <p:attrNameLst>
                                          <p:attrName>ppt_x</p:attrName>
                                          <p:attrName>ppt_y</p:attrName>
                                        </p:attrNameLst>
                                      </p:cBhvr>
                                      <p:rCtr x="-1719" y="0"/>
                                    </p:animMotion>
                                  </p:childTnLst>
                                </p:cTn>
                              </p:par>
                              <p:par>
                                <p:cTn id="38" presetID="10" presetClass="entr" presetSubtype="0" fill="hold" nodeType="withEffect">
                                  <p:stCondLst>
                                    <p:cond delay="200"/>
                                  </p:stCondLst>
                                  <p:childTnLst>
                                    <p:set>
                                      <p:cBhvr>
                                        <p:cTn id="39" dur="1" fill="hold">
                                          <p:stCondLst>
                                            <p:cond delay="0"/>
                                          </p:stCondLst>
                                        </p:cTn>
                                        <p:tgtEl>
                                          <p:spTgt spid="158"/>
                                        </p:tgtEl>
                                        <p:attrNameLst>
                                          <p:attrName>style.visibility</p:attrName>
                                        </p:attrNameLst>
                                      </p:cBhvr>
                                      <p:to>
                                        <p:strVal val="visible"/>
                                      </p:to>
                                    </p:set>
                                    <p:animEffect transition="in" filter="fade">
                                      <p:cBhvr>
                                        <p:cTn id="40" dur="500"/>
                                        <p:tgtEl>
                                          <p:spTgt spid="158"/>
                                        </p:tgtEl>
                                      </p:cBhvr>
                                    </p:animEffect>
                                  </p:childTnLst>
                                </p:cTn>
                              </p:par>
                              <p:par>
                                <p:cTn id="41" presetID="63" presetClass="path" presetSubtype="0" decel="100000" fill="hold" nodeType="withEffect">
                                  <p:stCondLst>
                                    <p:cond delay="200"/>
                                  </p:stCondLst>
                                  <p:childTnLst>
                                    <p:animMotion origin="layout" path="M 6.25E-7 -3.33333E-6 L 0.0375 -3.33333E-6 " pathEditMode="relative" rAng="0" ptsTypes="AA">
                                      <p:cBhvr>
                                        <p:cTn id="42" dur="1000" spd="-100000" fill="hold"/>
                                        <p:tgtEl>
                                          <p:spTgt spid="158"/>
                                        </p:tgtEl>
                                        <p:attrNameLst>
                                          <p:attrName>ppt_x</p:attrName>
                                          <p:attrName>ppt_y</p:attrName>
                                        </p:attrNameLst>
                                      </p:cBhvr>
                                      <p:rCtr x="1875" y="0"/>
                                    </p:animMotion>
                                  </p:childTnLst>
                                </p:cTn>
                              </p:par>
                              <p:par>
                                <p:cTn id="43" presetID="10" presetClass="entr" presetSubtype="0" fill="hold" nodeType="withEffect">
                                  <p:stCondLst>
                                    <p:cond delay="200"/>
                                  </p:stCondLst>
                                  <p:childTnLst>
                                    <p:set>
                                      <p:cBhvr>
                                        <p:cTn id="44" dur="1" fill="hold">
                                          <p:stCondLst>
                                            <p:cond delay="0"/>
                                          </p:stCondLst>
                                        </p:cTn>
                                        <p:tgtEl>
                                          <p:spTgt spid="153"/>
                                        </p:tgtEl>
                                        <p:attrNameLst>
                                          <p:attrName>style.visibility</p:attrName>
                                        </p:attrNameLst>
                                      </p:cBhvr>
                                      <p:to>
                                        <p:strVal val="visible"/>
                                      </p:to>
                                    </p:set>
                                    <p:animEffect transition="in" filter="fade">
                                      <p:cBhvr>
                                        <p:cTn id="45" dur="500"/>
                                        <p:tgtEl>
                                          <p:spTgt spid="153"/>
                                        </p:tgtEl>
                                      </p:cBhvr>
                                    </p:animEffect>
                                  </p:childTnLst>
                                </p:cTn>
                              </p:par>
                              <p:par>
                                <p:cTn id="46" presetID="63" presetClass="path" presetSubtype="0" decel="100000" fill="hold" nodeType="withEffect">
                                  <p:stCondLst>
                                    <p:cond delay="200"/>
                                  </p:stCondLst>
                                  <p:childTnLst>
                                    <p:animMotion origin="layout" path="M -4.79167E-6 -3.33333E-6 L -0.03437 -3.33333E-6 " pathEditMode="relative" rAng="0" ptsTypes="AA">
                                      <p:cBhvr>
                                        <p:cTn id="47" dur="1000" spd="-100000" fill="hold"/>
                                        <p:tgtEl>
                                          <p:spTgt spid="153"/>
                                        </p:tgtEl>
                                        <p:attrNameLst>
                                          <p:attrName>ppt_x</p:attrName>
                                          <p:attrName>ppt_y</p:attrName>
                                        </p:attrNameLst>
                                      </p:cBhvr>
                                      <p:rCtr x="-1719" y="0"/>
                                    </p:animMotion>
                                  </p:childTnLst>
                                </p:cTn>
                              </p:par>
                              <p:par>
                                <p:cTn id="48" presetID="10" presetClass="entr" presetSubtype="0" fill="hold" nodeType="withEffect">
                                  <p:stCondLst>
                                    <p:cond delay="300"/>
                                  </p:stCondLst>
                                  <p:childTnLst>
                                    <p:set>
                                      <p:cBhvr>
                                        <p:cTn id="49" dur="1" fill="hold">
                                          <p:stCondLst>
                                            <p:cond delay="0"/>
                                          </p:stCondLst>
                                        </p:cTn>
                                        <p:tgtEl>
                                          <p:spTgt spid="103"/>
                                        </p:tgtEl>
                                        <p:attrNameLst>
                                          <p:attrName>style.visibility</p:attrName>
                                        </p:attrNameLst>
                                      </p:cBhvr>
                                      <p:to>
                                        <p:strVal val="visible"/>
                                      </p:to>
                                    </p:set>
                                    <p:animEffect transition="in" filter="fade">
                                      <p:cBhvr>
                                        <p:cTn id="50" dur="500"/>
                                        <p:tgtEl>
                                          <p:spTgt spid="103"/>
                                        </p:tgtEl>
                                      </p:cBhvr>
                                    </p:animEffect>
                                  </p:childTnLst>
                                </p:cTn>
                              </p:par>
                              <p:par>
                                <p:cTn id="51" presetID="63" presetClass="path" presetSubtype="0" decel="100000" fill="hold" nodeType="withEffect">
                                  <p:stCondLst>
                                    <p:cond delay="300"/>
                                  </p:stCondLst>
                                  <p:childTnLst>
                                    <p:animMotion origin="layout" path="M 4.79167E-6 -4.07407E-6 L 0.0375 -4.07407E-6 " pathEditMode="relative" rAng="0" ptsTypes="AA">
                                      <p:cBhvr>
                                        <p:cTn id="52" dur="1000" spd="-100000" fill="hold"/>
                                        <p:tgtEl>
                                          <p:spTgt spid="103"/>
                                        </p:tgtEl>
                                        <p:attrNameLst>
                                          <p:attrName>ppt_x</p:attrName>
                                          <p:attrName>ppt_y</p:attrName>
                                        </p:attrNameLst>
                                      </p:cBhvr>
                                      <p:rCtr x="1875" y="0"/>
                                    </p:animMotion>
                                  </p:childTnLst>
                                </p:cTn>
                              </p:par>
                              <p:par>
                                <p:cTn id="53" presetID="10" presetClass="entr" presetSubtype="0" fill="hold" nodeType="withEffect">
                                  <p:stCondLst>
                                    <p:cond delay="300"/>
                                  </p:stCondLst>
                                  <p:childTnLst>
                                    <p:set>
                                      <p:cBhvr>
                                        <p:cTn id="54" dur="1" fill="hold">
                                          <p:stCondLst>
                                            <p:cond delay="0"/>
                                          </p:stCondLst>
                                        </p:cTn>
                                        <p:tgtEl>
                                          <p:spTgt spid="118"/>
                                        </p:tgtEl>
                                        <p:attrNameLst>
                                          <p:attrName>style.visibility</p:attrName>
                                        </p:attrNameLst>
                                      </p:cBhvr>
                                      <p:to>
                                        <p:strVal val="visible"/>
                                      </p:to>
                                    </p:set>
                                    <p:animEffect transition="in" filter="fade">
                                      <p:cBhvr>
                                        <p:cTn id="55" dur="500"/>
                                        <p:tgtEl>
                                          <p:spTgt spid="118"/>
                                        </p:tgtEl>
                                      </p:cBhvr>
                                    </p:animEffect>
                                  </p:childTnLst>
                                </p:cTn>
                              </p:par>
                              <p:par>
                                <p:cTn id="56" presetID="63" presetClass="path" presetSubtype="0" decel="100000" fill="hold" nodeType="withEffect">
                                  <p:stCondLst>
                                    <p:cond delay="300"/>
                                  </p:stCondLst>
                                  <p:childTnLst>
                                    <p:animMotion origin="layout" path="M -8.33333E-7 3.7037E-6 L -0.03437 3.7037E-6 " pathEditMode="relative" rAng="0" ptsTypes="AA">
                                      <p:cBhvr>
                                        <p:cTn id="57" dur="1000" spd="-100000" fill="hold"/>
                                        <p:tgtEl>
                                          <p:spTgt spid="118"/>
                                        </p:tgtEl>
                                        <p:attrNameLst>
                                          <p:attrName>ppt_x</p:attrName>
                                          <p:attrName>ppt_y</p:attrName>
                                        </p:attrNameLst>
                                      </p:cBhvr>
                                      <p:rCtr x="-1719" y="0"/>
                                    </p:animMotion>
                                  </p:childTnLst>
                                </p:cTn>
                              </p:par>
                              <p:par>
                                <p:cTn id="58" presetID="10" presetClass="entr" presetSubtype="0" fill="hold" nodeType="withEffect">
                                  <p:stCondLst>
                                    <p:cond delay="400"/>
                                  </p:stCondLst>
                                  <p:childTnLst>
                                    <p:set>
                                      <p:cBhvr>
                                        <p:cTn id="59" dur="1" fill="hold">
                                          <p:stCondLst>
                                            <p:cond delay="0"/>
                                          </p:stCondLst>
                                        </p:cTn>
                                        <p:tgtEl>
                                          <p:spTgt spid="128"/>
                                        </p:tgtEl>
                                        <p:attrNameLst>
                                          <p:attrName>style.visibility</p:attrName>
                                        </p:attrNameLst>
                                      </p:cBhvr>
                                      <p:to>
                                        <p:strVal val="visible"/>
                                      </p:to>
                                    </p:set>
                                    <p:animEffect transition="in" filter="fade">
                                      <p:cBhvr>
                                        <p:cTn id="60" dur="500"/>
                                        <p:tgtEl>
                                          <p:spTgt spid="128"/>
                                        </p:tgtEl>
                                      </p:cBhvr>
                                    </p:animEffect>
                                  </p:childTnLst>
                                </p:cTn>
                              </p:par>
                              <p:par>
                                <p:cTn id="61" presetID="63" presetClass="path" presetSubtype="0" decel="100000" fill="hold" nodeType="withEffect">
                                  <p:stCondLst>
                                    <p:cond delay="400"/>
                                  </p:stCondLst>
                                  <p:childTnLst>
                                    <p:animMotion origin="layout" path="M 3.75E-6 0 L 0.0375 0 " pathEditMode="relative" rAng="0" ptsTypes="AA">
                                      <p:cBhvr>
                                        <p:cTn id="62" dur="1000" spd="-100000" fill="hold"/>
                                        <p:tgtEl>
                                          <p:spTgt spid="128"/>
                                        </p:tgtEl>
                                        <p:attrNameLst>
                                          <p:attrName>ppt_x</p:attrName>
                                          <p:attrName>ppt_y</p:attrName>
                                        </p:attrNameLst>
                                      </p:cBhvr>
                                      <p:rCtr x="1875" y="0"/>
                                    </p:animMotion>
                                  </p:childTnLst>
                                </p:cTn>
                              </p:par>
                              <p:par>
                                <p:cTn id="63" presetID="10" presetClass="entr" presetSubtype="0" fill="hold" nodeType="withEffect">
                                  <p:stCondLst>
                                    <p:cond delay="400"/>
                                  </p:stCondLst>
                                  <p:childTnLst>
                                    <p:set>
                                      <p:cBhvr>
                                        <p:cTn id="64" dur="1" fill="hold">
                                          <p:stCondLst>
                                            <p:cond delay="0"/>
                                          </p:stCondLst>
                                        </p:cTn>
                                        <p:tgtEl>
                                          <p:spTgt spid="108"/>
                                        </p:tgtEl>
                                        <p:attrNameLst>
                                          <p:attrName>style.visibility</p:attrName>
                                        </p:attrNameLst>
                                      </p:cBhvr>
                                      <p:to>
                                        <p:strVal val="visible"/>
                                      </p:to>
                                    </p:set>
                                    <p:animEffect transition="in" filter="fade">
                                      <p:cBhvr>
                                        <p:cTn id="65" dur="500"/>
                                        <p:tgtEl>
                                          <p:spTgt spid="108"/>
                                        </p:tgtEl>
                                      </p:cBhvr>
                                    </p:animEffect>
                                  </p:childTnLst>
                                </p:cTn>
                              </p:par>
                              <p:par>
                                <p:cTn id="66" presetID="63" presetClass="path" presetSubtype="0" decel="100000" fill="hold" nodeType="withEffect">
                                  <p:stCondLst>
                                    <p:cond delay="400"/>
                                  </p:stCondLst>
                                  <p:childTnLst>
                                    <p:animMotion origin="layout" path="M -1.04167E-6 -7.40741E-7 L -0.03437 -7.40741E-7 " pathEditMode="relative" rAng="0" ptsTypes="AA">
                                      <p:cBhvr>
                                        <p:cTn id="67" dur="1000" spd="-100000" fill="hold"/>
                                        <p:tgtEl>
                                          <p:spTgt spid="108"/>
                                        </p:tgtEl>
                                        <p:attrNameLst>
                                          <p:attrName>ppt_x</p:attrName>
                                          <p:attrName>ppt_y</p:attrName>
                                        </p:attrNameLst>
                                      </p:cBhvr>
                                      <p:rCtr x="-1719" y="0"/>
                                    </p:animMotion>
                                  </p:childTnLst>
                                </p:cTn>
                              </p:par>
                              <p:par>
                                <p:cTn id="68" presetID="10" presetClass="entr" presetSubtype="0" fill="hold" nodeType="withEffect">
                                  <p:stCondLst>
                                    <p:cond delay="500"/>
                                  </p:stCondLst>
                                  <p:childTnLst>
                                    <p:set>
                                      <p:cBhvr>
                                        <p:cTn id="69" dur="1" fill="hold">
                                          <p:stCondLst>
                                            <p:cond delay="0"/>
                                          </p:stCondLst>
                                        </p:cTn>
                                        <p:tgtEl>
                                          <p:spTgt spid="123"/>
                                        </p:tgtEl>
                                        <p:attrNameLst>
                                          <p:attrName>style.visibility</p:attrName>
                                        </p:attrNameLst>
                                      </p:cBhvr>
                                      <p:to>
                                        <p:strVal val="visible"/>
                                      </p:to>
                                    </p:set>
                                    <p:animEffect transition="in" filter="fade">
                                      <p:cBhvr>
                                        <p:cTn id="70" dur="500"/>
                                        <p:tgtEl>
                                          <p:spTgt spid="123"/>
                                        </p:tgtEl>
                                      </p:cBhvr>
                                    </p:animEffect>
                                  </p:childTnLst>
                                </p:cTn>
                              </p:par>
                              <p:par>
                                <p:cTn id="71" presetID="63" presetClass="path" presetSubtype="0" decel="100000" fill="hold" nodeType="withEffect">
                                  <p:stCondLst>
                                    <p:cond delay="500"/>
                                  </p:stCondLst>
                                  <p:childTnLst>
                                    <p:animMotion origin="layout" path="M -2.70833E-6 4.44444E-6 L 0.0375 4.44444E-6 " pathEditMode="relative" rAng="0" ptsTypes="AA">
                                      <p:cBhvr>
                                        <p:cTn id="72" dur="1000" spd="-100000" fill="hold"/>
                                        <p:tgtEl>
                                          <p:spTgt spid="123"/>
                                        </p:tgtEl>
                                        <p:attrNameLst>
                                          <p:attrName>ppt_x</p:attrName>
                                          <p:attrName>ppt_y</p:attrName>
                                        </p:attrNameLst>
                                      </p:cBhvr>
                                      <p:rCtr x="1875" y="0"/>
                                    </p:animMotion>
                                  </p:childTnLst>
                                </p:cTn>
                              </p:par>
                              <p:par>
                                <p:cTn id="73" presetID="10" presetClass="entr" presetSubtype="0" fill="hold" nodeType="withEffect">
                                  <p:stCondLst>
                                    <p:cond delay="500"/>
                                  </p:stCondLst>
                                  <p:childTnLst>
                                    <p:set>
                                      <p:cBhvr>
                                        <p:cTn id="74" dur="1" fill="hold">
                                          <p:stCondLst>
                                            <p:cond delay="0"/>
                                          </p:stCondLst>
                                        </p:cTn>
                                        <p:tgtEl>
                                          <p:spTgt spid="113"/>
                                        </p:tgtEl>
                                        <p:attrNameLst>
                                          <p:attrName>style.visibility</p:attrName>
                                        </p:attrNameLst>
                                      </p:cBhvr>
                                      <p:to>
                                        <p:strVal val="visible"/>
                                      </p:to>
                                    </p:set>
                                    <p:animEffect transition="in" filter="fade">
                                      <p:cBhvr>
                                        <p:cTn id="75" dur="500"/>
                                        <p:tgtEl>
                                          <p:spTgt spid="113"/>
                                        </p:tgtEl>
                                      </p:cBhvr>
                                    </p:animEffect>
                                  </p:childTnLst>
                                </p:cTn>
                              </p:par>
                              <p:par>
                                <p:cTn id="76" presetID="63" presetClass="path" presetSubtype="0" decel="100000" fill="hold" nodeType="withEffect">
                                  <p:stCondLst>
                                    <p:cond delay="500"/>
                                  </p:stCondLst>
                                  <p:childTnLst>
                                    <p:animMotion origin="layout" path="M 2.70833E-6 4.44444E-6 L -0.03438 4.44444E-6 " pathEditMode="relative" rAng="0" ptsTypes="AA">
                                      <p:cBhvr>
                                        <p:cTn id="77" dur="1000" spd="-100000" fill="hold"/>
                                        <p:tgtEl>
                                          <p:spTgt spid="113"/>
                                        </p:tgtEl>
                                        <p:attrNameLst>
                                          <p:attrName>ppt_x</p:attrName>
                                          <p:attrName>ppt_y</p:attrName>
                                        </p:attrNameLst>
                                      </p:cBhvr>
                                      <p:rCtr x="-17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animBg="1"/>
      <p:bldP spid="102"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4" descr="Answering Europe’s Call: Storing and Processing EU Data in the EU">
            <a:extLst>
              <a:ext uri="{FF2B5EF4-FFF2-40B4-BE49-F238E27FC236}">
                <a16:creationId xmlns:a16="http://schemas.microsoft.com/office/drawing/2014/main" id="{5B7D0E25-C932-4C5E-BDD2-9AA6F71C033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Shape 30">
            <a:extLst>
              <a:ext uri="{FF2B5EF4-FFF2-40B4-BE49-F238E27FC236}">
                <a16:creationId xmlns:a16="http://schemas.microsoft.com/office/drawing/2014/main" id="{08984244-BFFD-47FE-A6F3-47C6E23CD160}"/>
              </a:ext>
            </a:extLst>
          </p:cNvPr>
          <p:cNvSpPr>
            <a:spLocks/>
          </p:cNvSpPr>
          <p:nvPr/>
        </p:nvSpPr>
        <p:spPr bwMode="auto">
          <a:xfrm>
            <a:off x="569912" y="1047750"/>
            <a:ext cx="1270000" cy="1133475"/>
          </a:xfrm>
          <a:custGeom>
            <a:avLst/>
            <a:gdLst>
              <a:gd name="connsiteX0" fmla="*/ 730250 w 1270000"/>
              <a:gd name="connsiteY0" fmla="*/ 0 h 1133475"/>
              <a:gd name="connsiteX1" fmla="*/ 1270000 w 1270000"/>
              <a:gd name="connsiteY1" fmla="*/ 0 h 1133475"/>
              <a:gd name="connsiteX2" fmla="*/ 1270000 w 1270000"/>
              <a:gd name="connsiteY2" fmla="*/ 566949 h 1133475"/>
              <a:gd name="connsiteX3" fmla="*/ 1029312 w 1270000"/>
              <a:gd name="connsiteY3" fmla="*/ 566949 h 1133475"/>
              <a:gd name="connsiteX4" fmla="*/ 1085148 w 1270000"/>
              <a:gd name="connsiteY4" fmla="*/ 773266 h 1133475"/>
              <a:gd name="connsiteX5" fmla="*/ 1270000 w 1270000"/>
              <a:gd name="connsiteY5" fmla="*/ 865432 h 1133475"/>
              <a:gd name="connsiteX6" fmla="*/ 1270000 w 1270000"/>
              <a:gd name="connsiteY6" fmla="*/ 1133475 h 1133475"/>
              <a:gd name="connsiteX7" fmla="*/ 988281 w 1270000"/>
              <a:gd name="connsiteY7" fmla="*/ 1045537 h 1133475"/>
              <a:gd name="connsiteX8" fmla="*/ 825425 w 1270000"/>
              <a:gd name="connsiteY8" fmla="*/ 897986 h 1133475"/>
              <a:gd name="connsiteX9" fmla="*/ 749285 w 1270000"/>
              <a:gd name="connsiteY9" fmla="*/ 702239 h 1133475"/>
              <a:gd name="connsiteX10" fmla="*/ 730250 w 1270000"/>
              <a:gd name="connsiteY10" fmla="*/ 471401 h 1133475"/>
              <a:gd name="connsiteX11" fmla="*/ 0 w 1270000"/>
              <a:gd name="connsiteY11" fmla="*/ 0 h 1133475"/>
              <a:gd name="connsiteX12" fmla="*/ 538163 w 1270000"/>
              <a:gd name="connsiteY12" fmla="*/ 0 h 1133475"/>
              <a:gd name="connsiteX13" fmla="*/ 538163 w 1270000"/>
              <a:gd name="connsiteY13" fmla="*/ 566949 h 1133475"/>
              <a:gd name="connsiteX14" fmla="*/ 297283 w 1270000"/>
              <a:gd name="connsiteY14" fmla="*/ 566949 h 1133475"/>
              <a:gd name="connsiteX15" fmla="*/ 353262 w 1270000"/>
              <a:gd name="connsiteY15" fmla="*/ 773266 h 1133475"/>
              <a:gd name="connsiteX16" fmla="*/ 538163 w 1270000"/>
              <a:gd name="connsiteY16" fmla="*/ 865432 h 1133475"/>
              <a:gd name="connsiteX17" fmla="*/ 538163 w 1270000"/>
              <a:gd name="connsiteY17" fmla="*/ 1133475 h 1133475"/>
              <a:gd name="connsiteX18" fmla="*/ 256147 w 1270000"/>
              <a:gd name="connsiteY18" fmla="*/ 1045537 h 1133475"/>
              <a:gd name="connsiteX19" fmla="*/ 92875 w 1270000"/>
              <a:gd name="connsiteY19" fmla="*/ 897986 h 1133475"/>
              <a:gd name="connsiteX20" fmla="*/ 16539 w 1270000"/>
              <a:gd name="connsiteY20" fmla="*/ 702239 h 1133475"/>
              <a:gd name="connsiteX21" fmla="*/ 0 w 1270000"/>
              <a:gd name="connsiteY21" fmla="*/ 563144 h 113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70000" h="1133475">
                <a:moveTo>
                  <a:pt x="730250" y="0"/>
                </a:moveTo>
                <a:lnTo>
                  <a:pt x="1270000" y="0"/>
                </a:lnTo>
                <a:lnTo>
                  <a:pt x="1270000" y="566949"/>
                </a:lnTo>
                <a:lnTo>
                  <a:pt x="1029312" y="566949"/>
                </a:lnTo>
                <a:cubicBezTo>
                  <a:pt x="1029312" y="656156"/>
                  <a:pt x="1050039" y="721687"/>
                  <a:pt x="1085148" y="773266"/>
                </a:cubicBezTo>
                <a:cubicBezTo>
                  <a:pt x="1120258" y="824422"/>
                  <a:pt x="1182016" y="855285"/>
                  <a:pt x="1270000" y="865432"/>
                </a:cubicBezTo>
                <a:lnTo>
                  <a:pt x="1270000" y="1133475"/>
                </a:lnTo>
                <a:cubicBezTo>
                  <a:pt x="1152406" y="1114873"/>
                  <a:pt x="1058499" y="1085701"/>
                  <a:pt x="988281" y="1045537"/>
                </a:cubicBezTo>
                <a:cubicBezTo>
                  <a:pt x="918063" y="1005795"/>
                  <a:pt x="863496" y="956330"/>
                  <a:pt x="825425" y="897986"/>
                </a:cubicBezTo>
                <a:cubicBezTo>
                  <a:pt x="787355" y="839220"/>
                  <a:pt x="761975" y="774112"/>
                  <a:pt x="749285" y="702239"/>
                </a:cubicBezTo>
                <a:cubicBezTo>
                  <a:pt x="736595" y="630366"/>
                  <a:pt x="730250" y="553420"/>
                  <a:pt x="730250" y="471401"/>
                </a:cubicBezTo>
                <a:close/>
                <a:moveTo>
                  <a:pt x="0" y="0"/>
                </a:moveTo>
                <a:lnTo>
                  <a:pt x="538163" y="0"/>
                </a:lnTo>
                <a:lnTo>
                  <a:pt x="538163" y="566949"/>
                </a:lnTo>
                <a:lnTo>
                  <a:pt x="297283" y="566949"/>
                </a:lnTo>
                <a:cubicBezTo>
                  <a:pt x="297283" y="655310"/>
                  <a:pt x="317639" y="721687"/>
                  <a:pt x="353262" y="773266"/>
                </a:cubicBezTo>
                <a:cubicBezTo>
                  <a:pt x="388461" y="824422"/>
                  <a:pt x="449954" y="855285"/>
                  <a:pt x="538163" y="865432"/>
                </a:cubicBezTo>
                <a:lnTo>
                  <a:pt x="538163" y="1133475"/>
                </a:lnTo>
                <a:cubicBezTo>
                  <a:pt x="420692" y="1114873"/>
                  <a:pt x="326545" y="1085701"/>
                  <a:pt x="256147" y="1045537"/>
                </a:cubicBezTo>
                <a:cubicBezTo>
                  <a:pt x="185325" y="1005795"/>
                  <a:pt x="131042" y="956330"/>
                  <a:pt x="92875" y="897986"/>
                </a:cubicBezTo>
                <a:cubicBezTo>
                  <a:pt x="54707" y="839220"/>
                  <a:pt x="29262" y="774112"/>
                  <a:pt x="16539" y="702239"/>
                </a:cubicBezTo>
                <a:cubicBezTo>
                  <a:pt x="8482" y="657847"/>
                  <a:pt x="2969" y="611341"/>
                  <a:pt x="0" y="563144"/>
                </a:cubicBezTo>
                <a:close/>
              </a:path>
            </a:pathLst>
          </a:custGeom>
          <a:gradFill>
            <a:gsLst>
              <a:gs pos="0">
                <a:srgbClr val="50E6FF"/>
              </a:gs>
              <a:gs pos="100000">
                <a:srgbClr val="D59DFF"/>
              </a:gs>
            </a:gsLst>
            <a:lin ang="2400000" scaled="0"/>
          </a:gradFill>
          <a:ln>
            <a:noFill/>
            <a:headEnd type="none" w="med" len="med"/>
            <a:tailEnd type="none" w="med" len="med"/>
          </a:ln>
          <a:effectLst>
            <a:outerShdw blurRad="355600" dist="190500" dir="5400000" sx="101000" sy="101000" algn="ctr" rotWithShape="0">
              <a:srgbClr val="000000">
                <a:alpha val="27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a:solidFill>
                <a:srgbClr val="FFFFFF"/>
              </a:solidFill>
              <a:cs typeface="Segoe UI" pitchFamily="34" charset="0"/>
            </a:endParaRPr>
          </a:p>
        </p:txBody>
      </p:sp>
      <p:sp>
        <p:nvSpPr>
          <p:cNvPr id="27" name="Text Placeholder 26">
            <a:extLst>
              <a:ext uri="{FF2B5EF4-FFF2-40B4-BE49-F238E27FC236}">
                <a16:creationId xmlns:a16="http://schemas.microsoft.com/office/drawing/2014/main" id="{92FAB9DE-BA4F-442A-85BF-D4A98B86815A}"/>
              </a:ext>
            </a:extLst>
          </p:cNvPr>
          <p:cNvSpPr>
            <a:spLocks noGrp="1"/>
          </p:cNvSpPr>
          <p:nvPr>
            <p:ph type="body" sz="quarter" idx="4294967295"/>
          </p:nvPr>
        </p:nvSpPr>
        <p:spPr>
          <a:xfrm>
            <a:off x="2455920" y="4787244"/>
            <a:ext cx="9371012" cy="430887"/>
          </a:xfrm>
        </p:spPr>
        <p:txBody>
          <a:bodyPr/>
          <a:lstStyle/>
          <a:p>
            <a:pPr marL="0" indent="0">
              <a:buNone/>
            </a:pPr>
            <a:r>
              <a:rPr lang="en-US" b="1">
                <a:solidFill>
                  <a:srgbClr val="50E6FF"/>
                </a:solidFill>
                <a:latin typeface="+mj-lt"/>
              </a:rPr>
              <a:t>Brad Smith</a:t>
            </a:r>
          </a:p>
        </p:txBody>
      </p:sp>
      <p:sp>
        <p:nvSpPr>
          <p:cNvPr id="29" name="Text Placeholder 28">
            <a:extLst>
              <a:ext uri="{FF2B5EF4-FFF2-40B4-BE49-F238E27FC236}">
                <a16:creationId xmlns:a16="http://schemas.microsoft.com/office/drawing/2014/main" id="{B8C1F25D-727C-4013-94F3-4ED37403E5A2}"/>
              </a:ext>
            </a:extLst>
          </p:cNvPr>
          <p:cNvSpPr>
            <a:spLocks noGrp="1"/>
          </p:cNvSpPr>
          <p:nvPr>
            <p:ph type="body" sz="quarter" idx="4294967295"/>
          </p:nvPr>
        </p:nvSpPr>
        <p:spPr>
          <a:xfrm>
            <a:off x="2455920" y="5193644"/>
            <a:ext cx="9371012" cy="430887"/>
          </a:xfrm>
        </p:spPr>
        <p:txBody>
          <a:bodyPr/>
          <a:lstStyle/>
          <a:p>
            <a:pPr marL="0" indent="0">
              <a:buNone/>
            </a:pPr>
            <a:r>
              <a:rPr lang="en-US"/>
              <a:t>Microsoft President and Chief Legal Officer</a:t>
            </a:r>
          </a:p>
        </p:txBody>
      </p:sp>
      <p:sp>
        <p:nvSpPr>
          <p:cNvPr id="28" name="TextBox 27">
            <a:extLst>
              <a:ext uri="{FF2B5EF4-FFF2-40B4-BE49-F238E27FC236}">
                <a16:creationId xmlns:a16="http://schemas.microsoft.com/office/drawing/2014/main" id="{B29F9C22-D15A-447A-8D43-9CD2E147F4F3}"/>
              </a:ext>
            </a:extLst>
          </p:cNvPr>
          <p:cNvSpPr txBox="1"/>
          <p:nvPr/>
        </p:nvSpPr>
        <p:spPr>
          <a:xfrm>
            <a:off x="2409824" y="5624531"/>
            <a:ext cx="9499199" cy="276999"/>
          </a:xfrm>
          <a:prstGeom prst="rect">
            <a:avLst/>
          </a:prstGeom>
          <a:noFill/>
        </p:spPr>
        <p:txBody>
          <a:bodyPr wrap="square">
            <a:spAutoFit/>
          </a:bodyPr>
          <a:lstStyle/>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Answering Europe’s Call: Storing and Processing EU Data in the EU: </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5">
                  <a:extLst>
                    <a:ext uri="{A12FA001-AC4F-418D-AE19-62706E023703}">
                      <ahyp:hlinkClr xmlns:ahyp="http://schemas.microsoft.com/office/drawing/2018/hyperlinkcolor" val="tx"/>
                    </a:ext>
                  </a:extLst>
                </a:hlinkClick>
              </a:rPr>
              <a:t>https://blogs.microsoft.com/eupolicy/2021/05/06/eu-data-boundary/</a:t>
            </a:r>
            <a:endPar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p:txBody>
      </p:sp>
      <p:sp>
        <p:nvSpPr>
          <p:cNvPr id="39" name="TextBox 38">
            <a:extLst>
              <a:ext uri="{FF2B5EF4-FFF2-40B4-BE49-F238E27FC236}">
                <a16:creationId xmlns:a16="http://schemas.microsoft.com/office/drawing/2014/main" id="{115B4947-9032-4A13-873E-8E87AF416F6E}"/>
              </a:ext>
            </a:extLst>
          </p:cNvPr>
          <p:cNvSpPr txBox="1"/>
          <p:nvPr/>
        </p:nvSpPr>
        <p:spPr>
          <a:xfrm>
            <a:off x="2386314" y="956470"/>
            <a:ext cx="9235774" cy="3108543"/>
          </a:xfrm>
          <a:prstGeom prst="rect">
            <a:avLst/>
          </a:prstGeom>
          <a:noFill/>
        </p:spPr>
        <p:txBody>
          <a:bodyPr wrap="square">
            <a:spAutoFit/>
          </a:bodyPr>
          <a:lstStyle/>
          <a:p>
            <a:pPr>
              <a:spcAft>
                <a:spcPts val="1200"/>
              </a:spcAft>
            </a:pPr>
            <a:r>
              <a:rPr lang="en-US" sz="2200">
                <a:latin typeface="+mj-lt"/>
              </a:rPr>
              <a:t>If you are a commercial or public sector customer in the EU, </a:t>
            </a:r>
            <a:br>
              <a:rPr lang="en-US" sz="2200">
                <a:latin typeface="+mj-lt"/>
              </a:rPr>
            </a:br>
            <a:r>
              <a:rPr lang="en-US" sz="2200">
                <a:latin typeface="+mj-lt"/>
              </a:rPr>
              <a:t>we will go beyond our existing data storage commitments and enable you to process and store all your data in the EU. </a:t>
            </a:r>
          </a:p>
          <a:p>
            <a:pPr>
              <a:spcAft>
                <a:spcPts val="1200"/>
              </a:spcAft>
            </a:pPr>
            <a:r>
              <a:rPr lang="en-US" sz="2200">
                <a:latin typeface="+mj-lt"/>
              </a:rPr>
              <a:t>This plan includes any personal data in diagnostic data and service-generated data, and personal data we use to provide technical support. </a:t>
            </a:r>
          </a:p>
          <a:p>
            <a:pPr>
              <a:spcAft>
                <a:spcPts val="1200"/>
              </a:spcAft>
            </a:pPr>
            <a:r>
              <a:rPr lang="en-US" sz="2200">
                <a:latin typeface="+mj-lt"/>
              </a:rPr>
              <a:t>We will also extend technical controls such as Lockbox and customer-managed encryption for customer data across Microsoft core cloud services. </a:t>
            </a:r>
          </a:p>
        </p:txBody>
      </p:sp>
      <p:pic>
        <p:nvPicPr>
          <p:cNvPr id="36" name="Picture 6">
            <a:extLst>
              <a:ext uri="{FF2B5EF4-FFF2-40B4-BE49-F238E27FC236}">
                <a16:creationId xmlns:a16="http://schemas.microsoft.com/office/drawing/2014/main" id="{7E4B1B86-C07C-43D7-8B1B-90B1DC80590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9912" y="4787244"/>
            <a:ext cx="1270000" cy="1270000"/>
          </a:xfrm>
          <a:prstGeom prst="ellipse">
            <a:avLst/>
          </a:prstGeom>
          <a:ln w="63500" cap="rnd">
            <a:noFill/>
          </a:ln>
          <a:effectLst>
            <a:outerShdw blurRad="381000" dist="292100" dir="5400000" sx="-80000" sy="-18000" rotWithShape="0">
              <a:srgbClr val="000000">
                <a:alpha val="22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008860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F1EDB7-7667-4B5B-81E0-C23953556363}"/>
              </a:ext>
            </a:extLst>
          </p:cNvPr>
          <p:cNvSpPr>
            <a:spLocks noGrp="1"/>
          </p:cNvSpPr>
          <p:nvPr>
            <p:ph type="title"/>
          </p:nvPr>
        </p:nvSpPr>
        <p:spPr>
          <a:xfrm>
            <a:off x="1057275" y="3678299"/>
            <a:ext cx="7822955" cy="498598"/>
          </a:xfrm>
        </p:spPr>
        <p:txBody>
          <a:bodyPr/>
          <a:lstStyle/>
          <a:p>
            <a:r>
              <a:rPr lang="en-US" b="1"/>
              <a:t>Regulation &amp; Compliance</a:t>
            </a:r>
            <a:endParaRPr lang="en-US"/>
          </a:p>
        </p:txBody>
      </p:sp>
      <p:pic>
        <p:nvPicPr>
          <p:cNvPr id="7" name="Graphic 6">
            <a:extLst>
              <a:ext uri="{FF2B5EF4-FFF2-40B4-BE49-F238E27FC236}">
                <a16:creationId xmlns:a16="http://schemas.microsoft.com/office/drawing/2014/main" id="{D4FBF5CD-CA2D-4B6D-AD79-2537B13310D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325" y="3693598"/>
            <a:ext cx="468000" cy="468000"/>
          </a:xfrm>
          <a:prstGeom prst="rect">
            <a:avLst/>
          </a:prstGeom>
        </p:spPr>
      </p:pic>
    </p:spTree>
    <p:extLst>
      <p:ext uri="{BB962C8B-B14F-4D97-AF65-F5344CB8AC3E}">
        <p14:creationId xmlns:p14="http://schemas.microsoft.com/office/powerpoint/2010/main" val="3286269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D7E-71DB-4599-B9C5-30B259F02B9E}"/>
              </a:ext>
            </a:extLst>
          </p:cNvPr>
          <p:cNvSpPr>
            <a:spLocks noGrp="1"/>
          </p:cNvSpPr>
          <p:nvPr>
            <p:ph type="title"/>
          </p:nvPr>
        </p:nvSpPr>
        <p:spPr/>
        <p:txBody>
          <a:bodyPr/>
          <a:lstStyle/>
          <a:p>
            <a:r>
              <a:rPr lang="en-US"/>
              <a:t>Regulation &amp; compliance security strategy</a:t>
            </a:r>
          </a:p>
        </p:txBody>
      </p:sp>
      <p:pic>
        <p:nvPicPr>
          <p:cNvPr id="5" name="Graphic 4">
            <a:extLst>
              <a:ext uri="{FF2B5EF4-FFF2-40B4-BE49-F238E27FC236}">
                <a16:creationId xmlns:a16="http://schemas.microsoft.com/office/drawing/2014/main" id="{6F5A5C37-1157-40AF-9956-8D387B8C3D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8909" y="1794076"/>
            <a:ext cx="468000" cy="468000"/>
          </a:xfrm>
          <a:prstGeom prst="rect">
            <a:avLst/>
          </a:prstGeom>
        </p:spPr>
      </p:pic>
      <p:pic>
        <p:nvPicPr>
          <p:cNvPr id="7" name="Graphic 6">
            <a:extLst>
              <a:ext uri="{FF2B5EF4-FFF2-40B4-BE49-F238E27FC236}">
                <a16:creationId xmlns:a16="http://schemas.microsoft.com/office/drawing/2014/main" id="{A4AE3B83-BA7E-4863-AA5A-977F8F76A7A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98909" y="3528146"/>
            <a:ext cx="540000" cy="540000"/>
          </a:xfrm>
          <a:prstGeom prst="rect">
            <a:avLst/>
          </a:prstGeom>
        </p:spPr>
      </p:pic>
      <p:pic>
        <p:nvPicPr>
          <p:cNvPr id="9" name="Graphic 8">
            <a:extLst>
              <a:ext uri="{FF2B5EF4-FFF2-40B4-BE49-F238E27FC236}">
                <a16:creationId xmlns:a16="http://schemas.microsoft.com/office/drawing/2014/main" id="{C60B0A62-79C0-47F8-AB18-4F99D80F938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89986" y="4990650"/>
            <a:ext cx="468000" cy="468000"/>
          </a:xfrm>
          <a:prstGeom prst="rect">
            <a:avLst/>
          </a:prstGeom>
        </p:spPr>
      </p:pic>
      <p:sp>
        <p:nvSpPr>
          <p:cNvPr id="12" name="Text Placeholder 27">
            <a:extLst>
              <a:ext uri="{FF2B5EF4-FFF2-40B4-BE49-F238E27FC236}">
                <a16:creationId xmlns:a16="http://schemas.microsoft.com/office/drawing/2014/main" id="{4378F0E5-1B59-44C1-908B-3B3AE572126B}"/>
              </a:ext>
            </a:extLst>
          </p:cNvPr>
          <p:cNvSpPr txBox="1">
            <a:spLocks/>
          </p:cNvSpPr>
          <p:nvPr/>
        </p:nvSpPr>
        <p:spPr>
          <a:xfrm>
            <a:off x="513618" y="1025047"/>
            <a:ext cx="11018520"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0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Understand how regulatory requirements impact your applications</a:t>
            </a:r>
          </a:p>
        </p:txBody>
      </p:sp>
      <p:sp>
        <p:nvSpPr>
          <p:cNvPr id="17" name="Content Placeholder 6">
            <a:extLst>
              <a:ext uri="{FF2B5EF4-FFF2-40B4-BE49-F238E27FC236}">
                <a16:creationId xmlns:a16="http://schemas.microsoft.com/office/drawing/2014/main" id="{A2224252-78A3-40D1-A8F8-E0758A9C937B}"/>
              </a:ext>
            </a:extLst>
          </p:cNvPr>
          <p:cNvSpPr txBox="1">
            <a:spLocks/>
          </p:cNvSpPr>
          <p:nvPr/>
        </p:nvSpPr>
        <p:spPr>
          <a:xfrm>
            <a:off x="1390262" y="1766644"/>
            <a:ext cx="10216522" cy="4850559"/>
          </a:xfrm>
          <a:prstGeom prst="rect">
            <a:avLst/>
          </a:prstGeom>
        </p:spPr>
        <p:txBody>
          <a:bodyPr vert="horz" wrap="square" lIns="0" tIns="0" rIns="0" bIns="0" numCol="1" rtlCol="0">
            <a:spAutoFit/>
          </a:bodyPr>
          <a:lstStyle>
            <a:lvl1pPr marL="228600" marR="0" indent="-228600" algn="l" defTabSz="932742" rtl="0" eaLnBrk="1" fontAlgn="auto" latinLnBrk="0" hangingPunct="1">
              <a:lnSpc>
                <a:spcPct val="100000"/>
              </a:lnSpc>
              <a:spcBef>
                <a:spcPct val="20000"/>
              </a:spcBef>
              <a:spcAft>
                <a:spcPts val="0"/>
              </a:spcAft>
              <a:buClrTx/>
              <a:buSzPct val="10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70000"/>
              <a:buFont typeface="Courier New" panose="02070309020205020404" pitchFamily="49" charset="0"/>
              <a:buChar char="o"/>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60000"/>
              <a:buFont typeface="Wingdings" panose="05000000000000000000" pitchFamily="2" charset="2"/>
              <a:buChar char="§"/>
              <a:tabLst/>
              <a:defRPr sz="20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Validate that Microsoft and your implementation comply with regulatory requirements for data security </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Microsoft complies with data protection and privacy laws applicable to cloud services.</a:t>
            </a:r>
            <a:br>
              <a:rPr kumimoji="0" lang="en-US" sz="1600" b="0" i="0" u="none" strike="noStrike" kern="1200" cap="none" spc="0" normalizeH="0" baseline="0" noProof="0">
                <a:ln>
                  <a:noFill/>
                </a:ln>
                <a:effectLst/>
                <a:uLnTx/>
                <a:uFillTx/>
                <a:latin typeface="Segoe UI"/>
                <a:ea typeface="+mn-ea"/>
                <a:cs typeface="Segoe UI" panose="020B0502040204020203" pitchFamily="34" charset="0"/>
              </a:rPr>
            </a:br>
            <a:r>
              <a:rPr kumimoji="0" lang="en-US" sz="1600" b="0" i="0" u="none" strike="noStrike" kern="1200" cap="none" spc="0" normalizeH="0" baseline="0" noProof="0">
                <a:ln>
                  <a:noFill/>
                </a:ln>
                <a:effectLst/>
                <a:uLnTx/>
                <a:uFillTx/>
                <a:latin typeface="Segoe UI"/>
                <a:ea typeface="+mn-ea"/>
                <a:cs typeface="Segoe UI" panose="020B0502040204020203" pitchFamily="34" charset="0"/>
              </a:rPr>
              <a:t>Our compliance with world-class industry standards is verified. </a:t>
            </a: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the Microsoft Trust Center:</a:t>
            </a:r>
            <a:br>
              <a:rPr kumimoji="0" lang="en-US" sz="1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9">
                  <a:extLst>
                    <a:ext uri="{A12FA001-AC4F-418D-AE19-62706E023703}">
                      <ahyp:hlinkClr xmlns:ahyp="http://schemas.microsoft.com/office/drawing/2018/hyperlinkcolor" val="tx"/>
                    </a:ext>
                  </a:extLst>
                </a:hlinkClick>
              </a:rPr>
              <a:t>https://www.microsoft.com/trust-center/compliance</a:t>
            </a:r>
            <a:endPar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endParaRPr kumimoji="0" lang="en-US" sz="1600" b="0"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Understand where your data is located and the impact on regulatory requirements </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Environments can be created in specific regions, even if different from the region the tenant resides in.</a:t>
            </a:r>
            <a:endParaRPr kumimoji="0" lang="en-US" sz="1600" b="1"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data location:</a:t>
            </a:r>
            <a:b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0">
                  <a:extLst>
                    <a:ext uri="{A12FA001-AC4F-418D-AE19-62706E023703}">
                      <ahyp:hlinkClr xmlns:ahyp="http://schemas.microsoft.com/office/drawing/2018/hyperlinkcolor" val="tx"/>
                    </a:ext>
                  </a:extLst>
                </a:hlinkClick>
              </a:rPr>
              <a:t>https://www.microsoft.com/trust-center/privacy/data-location</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endParaRPr kumimoji="0" lang="en-US" sz="1600" b="1"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1" i="0" u="none" strike="noStrike" kern="1200" cap="none" spc="0" normalizeH="0" baseline="0" noProof="0">
                <a:ln>
                  <a:noFill/>
                </a:ln>
                <a:effectLst/>
                <a:uLnTx/>
                <a:uFillTx/>
                <a:latin typeface="Segoe UI"/>
                <a:ea typeface="+mn-ea"/>
                <a:cs typeface="Segoe UI" panose="020B0502040204020203" pitchFamily="34" charset="0"/>
              </a:rPr>
              <a:t>Review available Data Protection Resources </a:t>
            </a:r>
          </a:p>
          <a:p>
            <a:pPr marL="0" marR="0" lvl="0" indent="0" algn="l" defTabSz="932742" rtl="0" eaLnBrk="1" fontAlgn="auto" latinLnBrk="0" hangingPunct="1">
              <a:lnSpc>
                <a:spcPct val="100000"/>
              </a:lnSpc>
              <a:spcBef>
                <a:spcPct val="20000"/>
              </a:spcBef>
              <a:spcAft>
                <a:spcPts val="0"/>
              </a:spcAft>
              <a:buClrTx/>
              <a:buSzPct val="100000"/>
              <a:buFont typeface="Wingdings" panose="05000000000000000000" pitchFamily="2" charset="2"/>
              <a:buNone/>
              <a:tabLst/>
              <a:defRPr/>
            </a:pPr>
            <a:r>
              <a:rPr kumimoji="0" lang="en-US" sz="1600" b="0" i="0" u="none" strike="noStrike" kern="1200" cap="none" spc="0" normalizeH="0" baseline="0" noProof="0">
                <a:ln>
                  <a:noFill/>
                </a:ln>
                <a:effectLst/>
                <a:uLnTx/>
                <a:uFillTx/>
                <a:latin typeface="Segoe UI"/>
                <a:ea typeface="+mn-ea"/>
                <a:cs typeface="Segoe UI" panose="020B0502040204020203" pitchFamily="34" charset="0"/>
              </a:rPr>
              <a:t>Discover how Microsoft cloud services protect your data, and how you can manage cloud data security and compliance for your organization. This also includes the latest penetration test and security assessments.</a:t>
            </a:r>
            <a:endParaRPr kumimoji="0" lang="en-US" sz="1600" b="1" i="0" u="none" strike="noStrike" kern="1200" cap="none" spc="0" normalizeH="0" baseline="0" noProof="0">
              <a:ln>
                <a:noFill/>
              </a:ln>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1200"/>
              </a:spcBef>
              <a:spcAft>
                <a:spcPts val="0"/>
              </a:spcAft>
              <a:buClrTx/>
              <a:buSzPct val="100000"/>
              <a:buFont typeface="Wingdings" panose="05000000000000000000" pitchFamily="2" charset="2"/>
              <a:buNone/>
              <a:tabLst/>
              <a:defRPr/>
            </a:pP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the Service Trust Portal:</a:t>
            </a:r>
            <a:b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1">
                  <a:extLst>
                    <a:ext uri="{A12FA001-AC4F-418D-AE19-62706E023703}">
                      <ahyp:hlinkClr xmlns:ahyp="http://schemas.microsoft.com/office/drawing/2018/hyperlinkcolor" val="tx"/>
                    </a:ext>
                  </a:extLst>
                </a:hlinkClick>
              </a:rPr>
              <a:t>https://servicetrust.microsoft.com/ViewPage/TrustDocumentsV3</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br>
              <a:rPr kumimoji="0" lang="en-US" sz="1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effectLst/>
                <a:uLnTx/>
                <a:uFillTx/>
                <a:latin typeface="Segoe UI"/>
                <a:ea typeface="+mn-ea"/>
                <a:cs typeface="Segoe UI" panose="020B0502040204020203" pitchFamily="34" charset="0"/>
              </a:rPr>
              <a:t>Learn more on Penetration Testing Rules of Engagement:</a:t>
            </a:r>
            <a:br>
              <a:rPr kumimoji="0" lang="en-US" sz="1200" b="0" i="0" u="none" strike="noStrike" kern="1200" cap="none" spc="0" normalizeH="0" baseline="0" noProof="0">
                <a:ln>
                  <a:noFill/>
                </a:ln>
                <a:effectLst/>
                <a:uLnTx/>
                <a:uFillTx/>
                <a:latin typeface="Segoe UI"/>
                <a:ea typeface="+mn-ea"/>
                <a:cs typeface="Segoe UI" panose="020B0502040204020203" pitchFamily="34" charset="0"/>
              </a:rPr>
            </a:b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hlinkClick r:id="rId12">
                  <a:extLst>
                    <a:ext uri="{A12FA001-AC4F-418D-AE19-62706E023703}">
                      <ahyp:hlinkClr xmlns:ahyp="http://schemas.microsoft.com/office/drawing/2018/hyperlinkcolor" val="tx"/>
                    </a:ext>
                  </a:extLst>
                </a:hlinkClick>
              </a:rPr>
              <a:t>https://www.microsoft.com/msrc/pentest-rules-of-engagement</a:t>
            </a:r>
            <a:r>
              <a:rPr kumimoji="0" lang="en-US" sz="1200" b="0" i="0" u="none" strike="noStrike" kern="1200" cap="none" spc="0" normalizeH="0" baseline="0" noProof="0">
                <a:ln>
                  <a:noFill/>
                </a:ln>
                <a:solidFill>
                  <a:srgbClr val="50E6FF"/>
                </a:solidFill>
                <a:effectLst/>
                <a:uLnTx/>
                <a:uFillTx/>
                <a:latin typeface="Segoe UI"/>
                <a:ea typeface="+mn-ea"/>
                <a:cs typeface="Segoe UI" panose="020B0502040204020203" pitchFamily="34" charset="0"/>
              </a:rPr>
              <a:t> </a:t>
            </a:r>
          </a:p>
        </p:txBody>
      </p:sp>
    </p:spTree>
    <p:extLst>
      <p:ext uri="{BB962C8B-B14F-4D97-AF65-F5344CB8AC3E}">
        <p14:creationId xmlns:p14="http://schemas.microsoft.com/office/powerpoint/2010/main" val="13685438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17">
                                            <p:txEl>
                                              <p:pRg st="0" end="0"/>
                                            </p:txEl>
                                          </p:spTgt>
                                        </p:tgtEl>
                                        <p:attrNameLst>
                                          <p:attrName>style.visibility</p:attrName>
                                        </p:attrNameLst>
                                      </p:cBhvr>
                                      <p:to>
                                        <p:strVal val="visible"/>
                                      </p:to>
                                    </p:set>
                                    <p:animEffect transition="in" filter="fade">
                                      <p:cBhvr>
                                        <p:cTn id="10" dur="500"/>
                                        <p:tgtEl>
                                          <p:spTgt spid="17">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7">
                                            <p:txEl>
                                              <p:pRg st="1" end="1"/>
                                            </p:txEl>
                                          </p:spTgt>
                                        </p:tgtEl>
                                        <p:attrNameLst>
                                          <p:attrName>style.visibility</p:attrName>
                                        </p:attrNameLst>
                                      </p:cBhvr>
                                      <p:to>
                                        <p:strVal val="visible"/>
                                      </p:to>
                                    </p:set>
                                    <p:animEffect transition="in" filter="fade">
                                      <p:cBhvr>
                                        <p:cTn id="13" dur="500"/>
                                        <p:tgtEl>
                                          <p:spTgt spid="17">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7">
                                            <p:txEl>
                                              <p:pRg st="2" end="2"/>
                                            </p:txEl>
                                          </p:spTgt>
                                        </p:tgtEl>
                                        <p:attrNameLst>
                                          <p:attrName>style.visibility</p:attrName>
                                        </p:attrNameLst>
                                      </p:cBhvr>
                                      <p:to>
                                        <p:strVal val="visible"/>
                                      </p:to>
                                    </p:set>
                                    <p:animEffect transition="in" filter="fade">
                                      <p:cBhvr>
                                        <p:cTn id="16" dur="500"/>
                                        <p:tgtEl>
                                          <p:spTgt spid="17">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nodeType="withEffect">
                                  <p:stCondLst>
                                    <p:cond delay="0"/>
                                  </p:stCondLst>
                                  <p:childTnLst>
                                    <p:set>
                                      <p:cBhvr>
                                        <p:cTn id="23" dur="1" fill="hold">
                                          <p:stCondLst>
                                            <p:cond delay="0"/>
                                          </p:stCondLst>
                                        </p:cTn>
                                        <p:tgtEl>
                                          <p:spTgt spid="17">
                                            <p:txEl>
                                              <p:pRg st="4" end="4"/>
                                            </p:txEl>
                                          </p:spTgt>
                                        </p:tgtEl>
                                        <p:attrNameLst>
                                          <p:attrName>style.visibility</p:attrName>
                                        </p:attrNameLst>
                                      </p:cBhvr>
                                      <p:to>
                                        <p:strVal val="visible"/>
                                      </p:to>
                                    </p:set>
                                    <p:animEffect transition="in" filter="fade">
                                      <p:cBhvr>
                                        <p:cTn id="24" dur="500"/>
                                        <p:tgtEl>
                                          <p:spTgt spid="17">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7">
                                            <p:txEl>
                                              <p:pRg st="5" end="5"/>
                                            </p:txEl>
                                          </p:spTgt>
                                        </p:tgtEl>
                                        <p:attrNameLst>
                                          <p:attrName>style.visibility</p:attrName>
                                        </p:attrNameLst>
                                      </p:cBhvr>
                                      <p:to>
                                        <p:strVal val="visible"/>
                                      </p:to>
                                    </p:set>
                                    <p:animEffect transition="in" filter="fade">
                                      <p:cBhvr>
                                        <p:cTn id="27" dur="500"/>
                                        <p:tgtEl>
                                          <p:spTgt spid="17">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7">
                                            <p:txEl>
                                              <p:pRg st="6" end="6"/>
                                            </p:txEl>
                                          </p:spTgt>
                                        </p:tgtEl>
                                        <p:attrNameLst>
                                          <p:attrName>style.visibility</p:attrName>
                                        </p:attrNameLst>
                                      </p:cBhvr>
                                      <p:to>
                                        <p:strVal val="visible"/>
                                      </p:to>
                                    </p:set>
                                    <p:animEffect transition="in" filter="fade">
                                      <p:cBhvr>
                                        <p:cTn id="30" dur="500"/>
                                        <p:tgtEl>
                                          <p:spTgt spid="17">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par>
                                <p:cTn id="36" presetID="10" presetClass="entr" presetSubtype="0" fill="hold" nodeType="withEffect">
                                  <p:stCondLst>
                                    <p:cond delay="0"/>
                                  </p:stCondLst>
                                  <p:childTnLst>
                                    <p:set>
                                      <p:cBhvr>
                                        <p:cTn id="37" dur="1" fill="hold">
                                          <p:stCondLst>
                                            <p:cond delay="0"/>
                                          </p:stCondLst>
                                        </p:cTn>
                                        <p:tgtEl>
                                          <p:spTgt spid="17">
                                            <p:txEl>
                                              <p:pRg st="8" end="8"/>
                                            </p:txEl>
                                          </p:spTgt>
                                        </p:tgtEl>
                                        <p:attrNameLst>
                                          <p:attrName>style.visibility</p:attrName>
                                        </p:attrNameLst>
                                      </p:cBhvr>
                                      <p:to>
                                        <p:strVal val="visible"/>
                                      </p:to>
                                    </p:set>
                                    <p:animEffect transition="in" filter="fade">
                                      <p:cBhvr>
                                        <p:cTn id="38" dur="500"/>
                                        <p:tgtEl>
                                          <p:spTgt spid="17">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7">
                                            <p:txEl>
                                              <p:pRg st="9" end="9"/>
                                            </p:txEl>
                                          </p:spTgt>
                                        </p:tgtEl>
                                        <p:attrNameLst>
                                          <p:attrName>style.visibility</p:attrName>
                                        </p:attrNameLst>
                                      </p:cBhvr>
                                      <p:to>
                                        <p:strVal val="visible"/>
                                      </p:to>
                                    </p:set>
                                    <p:animEffect transition="in" filter="fade">
                                      <p:cBhvr>
                                        <p:cTn id="41" dur="500"/>
                                        <p:tgtEl>
                                          <p:spTgt spid="17">
                                            <p:txEl>
                                              <p:pRg st="9" end="9"/>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7">
                                            <p:txEl>
                                              <p:pRg st="10" end="10"/>
                                            </p:txEl>
                                          </p:spTgt>
                                        </p:tgtEl>
                                        <p:attrNameLst>
                                          <p:attrName>style.visibility</p:attrName>
                                        </p:attrNameLst>
                                      </p:cBhvr>
                                      <p:to>
                                        <p:strVal val="visible"/>
                                      </p:to>
                                    </p:set>
                                    <p:animEffect transition="in" filter="fade">
                                      <p:cBhvr>
                                        <p:cTn id="44" dur="500"/>
                                        <p:tgtEl>
                                          <p:spTgt spid="1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EA3A6E7F-C025-4FCB-96E1-28E2D807A141}"/>
              </a:ext>
            </a:extLst>
          </p:cNvPr>
          <p:cNvSpPr txBox="1">
            <a:spLocks/>
          </p:cNvSpPr>
          <p:nvPr/>
        </p:nvSpPr>
        <p:spPr>
          <a:xfrm>
            <a:off x="1057275" y="3678299"/>
            <a:ext cx="7822955"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b="1"/>
              <a:t>Identity Management</a:t>
            </a:r>
            <a:endParaRPr lang="en-US"/>
          </a:p>
        </p:txBody>
      </p:sp>
      <p:pic>
        <p:nvPicPr>
          <p:cNvPr id="8" name="Graphic 7">
            <a:extLst>
              <a:ext uri="{FF2B5EF4-FFF2-40B4-BE49-F238E27FC236}">
                <a16:creationId xmlns:a16="http://schemas.microsoft.com/office/drawing/2014/main" id="{024E24EF-3837-4161-B885-8E8C80556B4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325" y="3693598"/>
            <a:ext cx="468000" cy="468000"/>
          </a:xfrm>
          <a:prstGeom prst="rect">
            <a:avLst/>
          </a:prstGeom>
        </p:spPr>
      </p:pic>
    </p:spTree>
    <p:extLst>
      <p:ext uri="{BB962C8B-B14F-4D97-AF65-F5344CB8AC3E}">
        <p14:creationId xmlns:p14="http://schemas.microsoft.com/office/powerpoint/2010/main" val="2268799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icrosoft D365 template">
  <a:themeElements>
    <a:clrScheme name="Microsoft D365">
      <a:dk1>
        <a:srgbClr val="000000"/>
      </a:dk1>
      <a:lt1>
        <a:srgbClr val="FFFFFF"/>
      </a:lt1>
      <a:dk2>
        <a:srgbClr val="0A1B45"/>
      </a:dk2>
      <a:lt2>
        <a:srgbClr val="FFFFFF"/>
      </a:lt2>
      <a:accent1>
        <a:srgbClr val="0078D4"/>
      </a:accent1>
      <a:accent2>
        <a:srgbClr val="770180"/>
      </a:accent2>
      <a:accent3>
        <a:srgbClr val="1392B4"/>
      </a:accent3>
      <a:accent4>
        <a:srgbClr val="FFB900"/>
      </a:accent4>
      <a:accent5>
        <a:srgbClr val="D83B01"/>
      </a:accent5>
      <a:accent6>
        <a:srgbClr val="EAE4DC"/>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D365_Template_v09  -  Read-Only" id="{2D57D977-5F8F-4C2B-9746-7D70A251AB29}" vid="{C2060AB1-A179-414A-B11F-06D63BDFD6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C6223A8019D294F9C7958EF035C8E5A" ma:contentTypeVersion="10" ma:contentTypeDescription="Create a new document." ma:contentTypeScope="" ma:versionID="3961d101ab03aa2685aa827248f39d4c">
  <xsd:schema xmlns:xsd="http://www.w3.org/2001/XMLSchema" xmlns:xs="http://www.w3.org/2001/XMLSchema" xmlns:p="http://schemas.microsoft.com/office/2006/metadata/properties" xmlns:ns1="http://schemas.microsoft.com/sharepoint/v3" xmlns:ns2="39da0436-8326-45d0-b9fe-e126ae6501bd" xmlns:ns3="63f33566-5290-4dab-ad2b-34fc1b3e26a9" targetNamespace="http://schemas.microsoft.com/office/2006/metadata/properties" ma:root="true" ma:fieldsID="a58a73a37aaee7b1e158a64389418dfb" ns1:_="" ns2:_="" ns3:_="">
    <xsd:import namespace="http://schemas.microsoft.com/sharepoint/v3"/>
    <xsd:import namespace="39da0436-8326-45d0-b9fe-e126ae6501bd"/>
    <xsd:import namespace="63f33566-5290-4dab-ad2b-34fc1b3e26a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AutoKeyPoints" minOccurs="0"/>
                <xsd:element ref="ns2:MediaServiceKeyPoint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6" nillable="true" ma:displayName="Unified Compliance Policy Properties" ma:hidden="true" ma:internalName="_ip_UnifiedCompliancePolicyProperties">
      <xsd:simpleType>
        <xsd:restriction base="dms:Note"/>
      </xsd:simpleType>
    </xsd:element>
    <xsd:element name="_ip_UnifiedCompliancePolicyUIAction" ma:index="17"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9da0436-8326-45d0-b9fe-e126ae6501b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3f33566-5290-4dab-ad2b-34fc1b3e26a9"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39da0436-8326-45d0-b9fe-e126ae6501bd"/>
    <ds:schemaRef ds:uri="63f33566-5290-4dab-ad2b-34fc1b3e26a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C2FB51D3-D365-46FA-94BD-991D870FAA0F}">
  <ds:schemaRefs>
    <ds:schemaRef ds:uri="39da0436-8326-45d0-b9fe-e126ae6501bd"/>
    <ds:schemaRef ds:uri="63f33566-5290-4dab-ad2b-34fc1b3e26a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Dynamics_365_PowerPoint_template (1)</Template>
  <TotalTime>0</TotalTime>
  <Application>Microsoft Office PowerPoint</Application>
  <PresentationFormat>Widescreen</PresentationFormat>
  <Slides>32</Slides>
  <Notes>32</Notes>
  <HiddenSlides>0</HiddenSlide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Microsoft D365 template</vt:lpstr>
      <vt:lpstr>Dynamics 365 FastTrack Architecture Insights</vt:lpstr>
      <vt:lpstr>Agenda</vt:lpstr>
      <vt:lpstr>Introduction</vt:lpstr>
      <vt:lpstr>PowerPoint Presentation</vt:lpstr>
      <vt:lpstr>Power Platform Pillars of Trust</vt:lpstr>
      <vt:lpstr>PowerPoint Presentation</vt:lpstr>
      <vt:lpstr>Regulation &amp; Compliance</vt:lpstr>
      <vt:lpstr>Regulation &amp; compliance security strategy</vt:lpstr>
      <vt:lpstr>PowerPoint Presentation</vt:lpstr>
      <vt:lpstr>Identity security strategy</vt:lpstr>
      <vt:lpstr>Privileged accounts security strategy</vt:lpstr>
      <vt:lpstr>PowerPoint Presentation</vt:lpstr>
      <vt:lpstr>Single versus multi-tenant strategy</vt:lpstr>
      <vt:lpstr>Power Platform tenant controls</vt:lpstr>
      <vt:lpstr>Power Platform monitoring controls</vt:lpstr>
      <vt:lpstr>Power Platform data controls</vt:lpstr>
      <vt:lpstr>Power Platform network controls</vt:lpstr>
      <vt:lpstr>PowerPoint Presentation</vt:lpstr>
      <vt:lpstr>Single versus multi-environment strategy</vt:lpstr>
      <vt:lpstr>Environment security strategy</vt:lpstr>
      <vt:lpstr>PowerPoint Presentation</vt:lpstr>
      <vt:lpstr>Dataverse security controls overview</vt:lpstr>
      <vt:lpstr>Approaching a security model design</vt:lpstr>
      <vt:lpstr>Documenting a security model</vt:lpstr>
      <vt:lpstr>Security model best practices</vt:lpstr>
      <vt:lpstr>Security roles best practices</vt:lpstr>
      <vt:lpstr>Additional considerations</vt:lpstr>
      <vt:lpstr>PowerPoint Presentation</vt:lpstr>
      <vt:lpstr>Security strategy impact on reporting</vt:lpstr>
      <vt:lpstr>PowerPoint Presentation</vt:lpstr>
      <vt:lpstr>Resources</vt:lpstr>
      <vt:lpstr>Thank you</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Dynamics 365 FastTrack Architecture Insights</dc:title>
  <dc:subject>&lt;Event name&gt;</dc:subject>
  <dc:creator>Henry.Jammes@microsoft.com</dc:creator>
  <cp:keywords/>
  <dc:description/>
  <cp:revision>4</cp:revision>
  <dcterms:created xsi:type="dcterms:W3CDTF">2021-09-20T17:23:05Z</dcterms:created>
  <dcterms:modified xsi:type="dcterms:W3CDTF">2022-01-05T16:17:11Z</dcterms:modified>
  <cp:category>Microsoft D365</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0x0101000C6223A8019D294F9C7958EF035C8E5A</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ies>
</file>

<file path=docProps/thumbnail.jpeg>
</file>